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535C11-C4A0-480E-8261-82A132329960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FCE3EC-EE33-4344-A2E3-C09C015203B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FCE3EC-EE33-4344-A2E3-C09C015203BC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0E1E54A-F535-4842-83A9-1B1460FC8DBA}" type="datetimeFigureOut">
              <a:rPr lang="ru-RU" smtClean="0"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7A4B448-BBBC-48D6-8E00-29CC896EC414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ikim.ru/" TargetMode="External"/><Relationship Id="rId2" Type="http://schemas.openxmlformats.org/officeDocument/2006/relationships/hyperlink" Target="mailto:lgrishina@niikim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Образовательная деятельность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3886200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Федерального государственного бюджетного научного учреждения </a:t>
            </a:r>
            <a:r>
              <a:rPr lang="ru-RU" dirty="0"/>
              <a:t>«Научно-исследовательский институт фундаментальной и клинической иммунологии» (НИИФКИ)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Фото Буклет\Рисунок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00232" y="2000240"/>
            <a:ext cx="5143536" cy="156966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/>
              <a:t>Образовательная деятельность </a:t>
            </a:r>
          </a:p>
          <a:p>
            <a:pPr algn="ctr"/>
            <a:r>
              <a:rPr lang="ru-RU" dirty="0" smtClean="0"/>
              <a:t>Федерального государственного бюджетного научного учреждения «Научно-исследовательский институт фундаментальной и клинической иммунологии» (НИИФКИ)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>
                <a:solidFill>
                  <a:schemeClr val="tx1">
                    <a:lumMod val="65000"/>
                  </a:schemeClr>
                </a:solidFill>
              </a:rPr>
              <a:t>В Научно-исследовательским институте фундаментальной и клинической иммунологии» выпускникам ВУЗов можно продолжить обучение по образовательным программам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142844" y="1722437"/>
            <a:ext cx="4352956" cy="456408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</a:schemeClr>
                </a:solidFill>
              </a:rPr>
              <a:t>АСПИРАНТУРЫ          и</a:t>
            </a: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Подготовка по укрупненному направлению 30.00.00 –Фундаментальная медицина, специальность (направленность) 14.03.09 – Клиническая иммунология, аллергология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1">
                    <a:lumMod val="65000"/>
                  </a:schemeClr>
                </a:solidFill>
              </a:rPr>
              <a:t>ОРДИНАТУРЫ</a:t>
            </a:r>
          </a:p>
          <a:p>
            <a:endParaRPr lang="ru-RU" sz="2000" dirty="0" smtClean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Специальности</a:t>
            </a: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31.08.26 – Аллергология и иммунология</a:t>
            </a: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31.08.46 - Ревматология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расивый молодой исследователь в белом лабораторном халате и защитной маске работает с ноутбуком, сидя в лаборатории Premium Фотографи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45689" y="2928935"/>
            <a:ext cx="5898311" cy="392906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714348" y="785794"/>
            <a:ext cx="80724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Arial Black" pitchFamily="34" charset="0"/>
              </a:rPr>
              <a:t>В аспирантуру НИИФКИ по направлению подготовки Фундаментальная медицина могут поступить лица с биологическим или медицинским образованием (</a:t>
            </a:r>
            <a:r>
              <a:rPr lang="ru-RU" sz="2000" dirty="0" err="1" smtClean="0">
                <a:solidFill>
                  <a:schemeClr val="tx1">
                    <a:lumMod val="95000"/>
                  </a:schemeClr>
                </a:solidFill>
                <a:latin typeface="Arial Black" pitchFamily="34" charset="0"/>
              </a:rPr>
              <a:t>специалитет</a:t>
            </a:r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Arial Black" pitchFamily="34" charset="0"/>
              </a:rPr>
              <a:t> или магистратура).</a:t>
            </a:r>
          </a:p>
          <a:p>
            <a:pPr algn="just"/>
            <a:r>
              <a:rPr lang="ru-RU" sz="2000" dirty="0" smtClean="0">
                <a:solidFill>
                  <a:schemeClr val="tx1">
                    <a:lumMod val="95000"/>
                  </a:schemeClr>
                </a:solidFill>
                <a:latin typeface="Arial Black" pitchFamily="34" charset="0"/>
              </a:rPr>
              <a:t>Продолжительность обучения – 3 года для очного обучения и 4 года для заочного обучения.</a:t>
            </a:r>
            <a:endParaRPr lang="ru-RU" sz="2000" dirty="0">
              <a:solidFill>
                <a:schemeClr val="tx1">
                  <a:lumMod val="9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Молодой учены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85728"/>
            <a:ext cx="4429124" cy="2491383"/>
          </a:xfrm>
          <a:prstGeom prst="rect">
            <a:avLst/>
          </a:prstGeom>
          <a:noFill/>
        </p:spPr>
      </p:pic>
      <p:sp>
        <p:nvSpPr>
          <p:cNvPr id="17412" name="AutoShape 4" descr="Лабораторные мыш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Лабораторные мыш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Лабораторные мыш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мышь лабораторная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3714752"/>
            <a:ext cx="4429124" cy="29566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5720" y="928670"/>
            <a:ext cx="40719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Arial Black" pitchFamily="34" charset="0"/>
              </a:rPr>
              <a:t>Аспиранты занимаются научно-исследовательской работой в одной из 8 научных лабораторий НИИФКИ, под руководством докторов наук.</a:t>
            </a:r>
            <a:endParaRPr lang="ru-RU" sz="2000" dirty="0"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86314" y="3286124"/>
            <a:ext cx="43576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400" b="1" dirty="0" smtClean="0">
                <a:latin typeface="Arial Black" pitchFamily="34" charset="0"/>
              </a:rPr>
              <a:t>Лаборатория </a:t>
            </a:r>
            <a:r>
              <a:rPr lang="ru-RU" sz="1400" b="1" dirty="0">
                <a:latin typeface="Arial Black" pitchFamily="34" charset="0"/>
              </a:rPr>
              <a:t>клинической иммунопатологии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клеточной иммунотерапии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молекулярной иммунологии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</a:t>
            </a:r>
            <a:r>
              <a:rPr lang="ru-RU" sz="1400" b="1" dirty="0" err="1">
                <a:latin typeface="Arial Black" pitchFamily="34" charset="0"/>
              </a:rPr>
              <a:t>нейроиммунологии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клеточных биотехнологий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клинической </a:t>
            </a:r>
            <a:r>
              <a:rPr lang="ru-RU" sz="1400" b="1" dirty="0" err="1">
                <a:latin typeface="Arial Black" pitchFamily="34" charset="0"/>
              </a:rPr>
              <a:t>иммунофармакологии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экспериментальной иммунотерапии</a:t>
            </a:r>
            <a:endParaRPr lang="ru-RU" sz="1400" dirty="0">
              <a:latin typeface="Arial Black" pitchFamily="34" charset="0"/>
            </a:endParaRPr>
          </a:p>
          <a:p>
            <a:pPr lvl="0"/>
            <a:r>
              <a:rPr lang="ru-RU" sz="1400" b="1" dirty="0">
                <a:latin typeface="Arial Black" pitchFamily="34" charset="0"/>
              </a:rPr>
              <a:t>Лаборатория иммунобиологии стволовой клетки</a:t>
            </a:r>
            <a:endParaRPr lang="ru-RU" sz="1400" dirty="0"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85794"/>
            <a:ext cx="87154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 Black" pitchFamily="34" charset="0"/>
              </a:rPr>
              <a:t>После окончания обучения в аспирантуре молодые ученые защищают кандидатскую диссертацию в Диссертационном совете НИИФКИ по специальности 14.03.09 «Клиническая иммунология, аллергология. Многие аспиранты остаются работать в научных лабораториях НИИФКИ или продолжают карьеру врача.</a:t>
            </a:r>
            <a:endParaRPr lang="ru-RU" sz="2000" dirty="0">
              <a:latin typeface="Arial Black" pitchFamily="34" charset="0"/>
            </a:endParaRPr>
          </a:p>
        </p:txBody>
      </p:sp>
      <p:pic>
        <p:nvPicPr>
          <p:cNvPr id="18434" name="Picture 2" descr="f27e2e2939196fea0a82f2efc43c1b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928934"/>
            <a:ext cx="4714908" cy="35440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500042"/>
            <a:ext cx="757242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Arial Black" pitchFamily="34" charset="0"/>
              </a:rPr>
              <a:t>В ординатуру на специальности</a:t>
            </a:r>
            <a:endParaRPr lang="ru-RU" sz="2000" dirty="0" smtClean="0">
              <a:latin typeface="Arial Black" pitchFamily="34" charset="0"/>
            </a:endParaRPr>
          </a:p>
          <a:p>
            <a:pPr algn="just"/>
            <a:r>
              <a:rPr lang="ru-RU" sz="2000" dirty="0" smtClean="0">
                <a:latin typeface="Arial Black" pitchFamily="34" charset="0"/>
              </a:rPr>
              <a:t>31.08.26 – Аллергология и иммунология</a:t>
            </a:r>
          </a:p>
          <a:p>
            <a:pPr algn="just"/>
            <a:r>
              <a:rPr lang="ru-RU" sz="2000" dirty="0" smtClean="0">
                <a:latin typeface="Arial Black" pitchFamily="34" charset="0"/>
              </a:rPr>
              <a:t>31.08.46 – Ревматология</a:t>
            </a:r>
          </a:p>
          <a:p>
            <a:pPr algn="just"/>
            <a:r>
              <a:rPr lang="ru-RU" sz="2000" dirty="0" smtClean="0">
                <a:latin typeface="Arial Black" pitchFamily="34" charset="0"/>
              </a:rPr>
              <a:t> могут поступать выпускники медицинских ВУЗов, имеющие диплом по специальности Лечебное дело или Педиатрия. Срок обучения – 2 года. Обучение только очное.</a:t>
            </a:r>
          </a:p>
          <a:p>
            <a:endParaRPr lang="ru-RU" dirty="0"/>
          </a:p>
        </p:txBody>
      </p:sp>
      <p:pic>
        <p:nvPicPr>
          <p:cNvPr id="21506" name="Picture 2" descr="https://sankt-peterburg.mamadeti.ru/upload/resize_cache/iblock/887/800_450_1/887e7221b006c54dc921057e1360f4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143248"/>
            <a:ext cx="4571987" cy="30479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428604"/>
            <a:ext cx="73581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Все обучение и практическая подготовка  в ординатуре проходят на базе клиники иммунопатологии НИИФКИ, которая имеет несколько отделений: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Научно-консультативное отделение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Отделение хирургии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Отделение гематологии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Отделение ревматологии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Отделение иммунологии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Отделение аллергологии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Лаборатория клинической иммунологии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Отделение функциональной диагностики</a:t>
            </a:r>
          </a:p>
          <a:p>
            <a:endParaRPr lang="ru-RU" dirty="0"/>
          </a:p>
        </p:txBody>
      </p:sp>
      <p:pic>
        <p:nvPicPr>
          <p:cNvPr id="3" name="Рисунок 2" descr="P101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3571876"/>
            <a:ext cx="4143372" cy="3107529"/>
          </a:xfrm>
          <a:prstGeom prst="rect">
            <a:avLst/>
          </a:prstGeom>
        </p:spPr>
      </p:pic>
      <p:pic>
        <p:nvPicPr>
          <p:cNvPr id="4" name="Рисунок 3" descr="Катюшка 4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643314"/>
            <a:ext cx="4467066" cy="304114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kl.niikim.ru/images/doctors/Isakova-Svetlana-Nikolaevna1-149x1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1419225" cy="1419226"/>
          </a:xfrm>
          <a:prstGeom prst="rect">
            <a:avLst/>
          </a:prstGeom>
          <a:noFill/>
        </p:spPr>
      </p:pic>
      <p:pic>
        <p:nvPicPr>
          <p:cNvPr id="22532" name="Picture 4" descr="https://kl.niikim.ru/images/doctors/Morozov1-149x1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571744"/>
            <a:ext cx="1419225" cy="1419226"/>
          </a:xfrm>
          <a:prstGeom prst="rect">
            <a:avLst/>
          </a:prstGeom>
          <a:noFill/>
        </p:spPr>
      </p:pic>
      <p:pic>
        <p:nvPicPr>
          <p:cNvPr id="22534" name="Picture 6" descr="https://kl.niikim.ru/images/-jp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285728"/>
            <a:ext cx="1428760" cy="1435138"/>
          </a:xfrm>
          <a:prstGeom prst="rect">
            <a:avLst/>
          </a:prstGeom>
          <a:noFill/>
        </p:spPr>
      </p:pic>
      <p:pic>
        <p:nvPicPr>
          <p:cNvPr id="22536" name="Picture 8" descr="https://kl.niikim.ru/images/doctors/Ilina-149x14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929198"/>
            <a:ext cx="1419225" cy="1419226"/>
          </a:xfrm>
          <a:prstGeom prst="rect">
            <a:avLst/>
          </a:prstGeom>
          <a:noFill/>
        </p:spPr>
      </p:pic>
      <p:pic>
        <p:nvPicPr>
          <p:cNvPr id="22538" name="Picture 10" descr="https://kl.niikim.ru/images/doctors/Dyomina-D.V.1-149x14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3108" y="4929198"/>
            <a:ext cx="1419225" cy="1419226"/>
          </a:xfrm>
          <a:prstGeom prst="rect">
            <a:avLst/>
          </a:prstGeom>
          <a:noFill/>
        </p:spPr>
      </p:pic>
      <p:pic>
        <p:nvPicPr>
          <p:cNvPr id="22540" name="Picture 12" descr="https://kl.niikim.ru/images/doctors/Sergeevicheva-3-mal-e1512621489344-149x14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4929198"/>
            <a:ext cx="1419225" cy="1419226"/>
          </a:xfrm>
          <a:prstGeom prst="rect">
            <a:avLst/>
          </a:prstGeom>
          <a:noFill/>
        </p:spPr>
      </p:pic>
      <p:pic>
        <p:nvPicPr>
          <p:cNvPr id="22542" name="Picture 14" descr="https://kl.niikim.ru/images/doctors/Sizikova-149x149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5000636"/>
            <a:ext cx="1419225" cy="1419226"/>
          </a:xfrm>
          <a:prstGeom prst="rect">
            <a:avLst/>
          </a:prstGeom>
          <a:noFill/>
        </p:spPr>
      </p:pic>
      <p:pic>
        <p:nvPicPr>
          <p:cNvPr id="22544" name="Picture 16" descr="https://kl.niikim.ru/images/doctors/Meledina_smol1-149x149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00430" y="285728"/>
            <a:ext cx="1419225" cy="1419226"/>
          </a:xfrm>
          <a:prstGeom prst="rect">
            <a:avLst/>
          </a:prstGeom>
          <a:noFill/>
        </p:spPr>
      </p:pic>
      <p:pic>
        <p:nvPicPr>
          <p:cNvPr id="22546" name="Picture 18" descr="https://kl.niikim.ru/images/doctors/Blinova-149x149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6" y="285728"/>
            <a:ext cx="1419225" cy="1419226"/>
          </a:xfrm>
          <a:prstGeom prst="rect">
            <a:avLst/>
          </a:prstGeom>
          <a:noFill/>
        </p:spPr>
      </p:pic>
      <p:pic>
        <p:nvPicPr>
          <p:cNvPr id="22548" name="Picture 20" descr="https://kl.niikim.ru/images/149x149_jpg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429256" y="285728"/>
            <a:ext cx="1419225" cy="1419226"/>
          </a:xfrm>
          <a:prstGeom prst="rect">
            <a:avLst/>
          </a:prstGeom>
          <a:noFill/>
        </p:spPr>
      </p:pic>
      <p:pic>
        <p:nvPicPr>
          <p:cNvPr id="22550" name="Picture 22" descr="https://kl.niikim.ru/images/doctors/Sizikov-Aleksey-E%60duardovich-149x149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857620" y="4929198"/>
            <a:ext cx="1419225" cy="1419226"/>
          </a:xfrm>
          <a:prstGeom prst="rect">
            <a:avLst/>
          </a:prstGeom>
          <a:noFill/>
        </p:spPr>
      </p:pic>
      <p:pic>
        <p:nvPicPr>
          <p:cNvPr id="22552" name="Picture 24" descr="https://kl.niikim.ru/images/doctors/CHumasova-3-149x149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15206" y="2500306"/>
            <a:ext cx="1419225" cy="1419226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2214546" y="2571744"/>
            <a:ext cx="47149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Arial Black" pitchFamily="34" charset="0"/>
              </a:rPr>
              <a:t>Многие врачи, работающие в клинике иммунопатологии НИИФКИ прошли обучение в ординатуре НИИФКИ</a:t>
            </a:r>
            <a:endParaRPr lang="ru-RU" sz="2000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928670"/>
            <a:ext cx="7786742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smtClean="0">
                <a:latin typeface="Arial Black" pitchFamily="34" charset="0"/>
              </a:rPr>
              <a:t>На 2021/22 учебный </a:t>
            </a:r>
            <a:r>
              <a:rPr lang="ru-RU" sz="2000" b="1" dirty="0">
                <a:latin typeface="Arial Black" pitchFamily="34" charset="0"/>
              </a:rPr>
              <a:t>год выделены следующие контрольные цифры приема за счет ассигнований федерального бюджета (бюджетные места):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 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ОРДИНАТУРА, специальности</a:t>
            </a:r>
            <a:endParaRPr lang="ru-RU" sz="2000" dirty="0">
              <a:latin typeface="Arial Black" pitchFamily="34" charset="0"/>
            </a:endParaRPr>
          </a:p>
          <a:p>
            <a:pPr lvl="0"/>
            <a:r>
              <a:rPr lang="ru-RU" sz="2000" b="1" dirty="0" smtClean="0">
                <a:latin typeface="Arial Black" pitchFamily="34" charset="0"/>
              </a:rPr>
              <a:t>31.08.26  Аллергология </a:t>
            </a:r>
            <a:r>
              <a:rPr lang="ru-RU" sz="2000" b="1" dirty="0">
                <a:latin typeface="Arial Black" pitchFamily="34" charset="0"/>
              </a:rPr>
              <a:t>и иммунология – </a:t>
            </a:r>
            <a:r>
              <a:rPr lang="ru-RU" sz="2000" b="1" dirty="0" smtClean="0">
                <a:latin typeface="Arial Black" pitchFamily="34" charset="0"/>
              </a:rPr>
              <a:t>3 места</a:t>
            </a:r>
            <a:endParaRPr lang="ru-RU" sz="2000" dirty="0">
              <a:latin typeface="Arial Black" pitchFamily="34" charset="0"/>
            </a:endParaRPr>
          </a:p>
          <a:p>
            <a:pPr lvl="0"/>
            <a:r>
              <a:rPr lang="ru-RU" sz="2000" b="1" dirty="0">
                <a:latin typeface="Arial Black" pitchFamily="34" charset="0"/>
              </a:rPr>
              <a:t>31.08.46 </a:t>
            </a:r>
            <a:r>
              <a:rPr lang="ru-RU" sz="2000" b="1" dirty="0" smtClean="0">
                <a:latin typeface="Arial Black" pitchFamily="34" charset="0"/>
              </a:rPr>
              <a:t>  Ревматология  </a:t>
            </a:r>
            <a:r>
              <a:rPr lang="ru-RU" sz="2000" b="1" dirty="0">
                <a:latin typeface="Arial Black" pitchFamily="34" charset="0"/>
              </a:rPr>
              <a:t>- 1 место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 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АСПИРАНТУРА по направлению «Фундаментальная медицина», специальность «Клиническая иммунология, аллергология» - </a:t>
            </a:r>
            <a:r>
              <a:rPr lang="ru-RU" sz="2000" b="1" dirty="0" smtClean="0">
                <a:latin typeface="Arial Black" pitchFamily="34" charset="0"/>
              </a:rPr>
              <a:t>3места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 </a:t>
            </a:r>
            <a:endParaRPr lang="ru-RU" sz="2000" b="1" dirty="0" smtClean="0">
              <a:latin typeface="Arial Black" pitchFamily="34" charset="0"/>
            </a:endParaRPr>
          </a:p>
          <a:p>
            <a:r>
              <a:rPr lang="ru-RU" sz="2000" b="1" dirty="0" smtClean="0">
                <a:latin typeface="Arial Black" pitchFamily="34" charset="0"/>
              </a:rPr>
              <a:t>Контакты: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Тел. </a:t>
            </a:r>
            <a:r>
              <a:rPr lang="ru-RU" sz="2000" b="1" dirty="0" smtClean="0">
                <a:latin typeface="Arial Black" pitchFamily="34" charset="0"/>
              </a:rPr>
              <a:t>227-01-36 (Гришина </a:t>
            </a:r>
            <a:r>
              <a:rPr lang="ru-RU" sz="2000" b="1" dirty="0">
                <a:latin typeface="Arial Black" pitchFamily="34" charset="0"/>
              </a:rPr>
              <a:t>Любовь Викторовна)</a:t>
            </a:r>
            <a:endParaRPr lang="ru-RU" sz="2000" dirty="0">
              <a:latin typeface="Arial Black" pitchFamily="34" charset="0"/>
            </a:endParaRPr>
          </a:p>
          <a:p>
            <a:r>
              <a:rPr lang="en-US" sz="2000" b="1" dirty="0">
                <a:latin typeface="Arial Black" pitchFamily="34" charset="0"/>
              </a:rPr>
              <a:t>e-mail </a:t>
            </a:r>
            <a:r>
              <a:rPr lang="ru-RU" sz="2000" b="1" dirty="0" smtClean="0">
                <a:latin typeface="Arial Black" pitchFamily="34" charset="0"/>
              </a:rPr>
              <a:t>      </a:t>
            </a:r>
            <a:r>
              <a:rPr lang="en-US" sz="2000" b="1" u="sng" dirty="0" smtClean="0">
                <a:latin typeface="Arial Black" pitchFamily="34" charset="0"/>
                <a:hlinkClick r:id="rId2"/>
              </a:rPr>
              <a:t>lgrishina@niikim.ru</a:t>
            </a:r>
            <a:r>
              <a:rPr lang="ru-RU" sz="2000" b="1" u="sng" dirty="0" smtClean="0">
                <a:latin typeface="Arial Black" pitchFamily="34" charset="0"/>
              </a:rPr>
              <a:t> 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Адрес: г. Новосибирск, ул. </a:t>
            </a:r>
            <a:r>
              <a:rPr lang="ru-RU" sz="2000" b="1" dirty="0" err="1">
                <a:latin typeface="Arial Black" pitchFamily="34" charset="0"/>
              </a:rPr>
              <a:t>Ядринцевская</a:t>
            </a:r>
            <a:r>
              <a:rPr lang="ru-RU" sz="2000" b="1" dirty="0">
                <a:latin typeface="Arial Black" pitchFamily="34" charset="0"/>
              </a:rPr>
              <a:t> 14, к. 216</a:t>
            </a:r>
            <a:endParaRPr lang="ru-RU" sz="2000" dirty="0">
              <a:latin typeface="Arial Black" pitchFamily="34" charset="0"/>
            </a:endParaRPr>
          </a:p>
          <a:p>
            <a:r>
              <a:rPr lang="ru-RU" sz="2000" b="1" dirty="0">
                <a:latin typeface="Arial Black" pitchFamily="34" charset="0"/>
              </a:rPr>
              <a:t> Сайт НИИФКИ  </a:t>
            </a:r>
            <a:r>
              <a:rPr lang="ru-RU" sz="2000" b="1" dirty="0">
                <a:latin typeface="Arial Black" pitchFamily="34" charset="0"/>
                <a:hlinkClick r:id="rId3"/>
              </a:rPr>
              <a:t>http://</a:t>
            </a:r>
            <a:r>
              <a:rPr lang="ru-RU" sz="2000" b="1" dirty="0" smtClean="0">
                <a:latin typeface="Arial Black" pitchFamily="34" charset="0"/>
                <a:hlinkClick r:id="rId3"/>
              </a:rPr>
              <a:t>www.niikim.ru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endParaRPr lang="ru-RU" sz="2000" dirty="0"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236</TotalTime>
  <Words>303</Words>
  <Application>Microsoft Office PowerPoint</Application>
  <PresentationFormat>Экран (4:3)</PresentationFormat>
  <Paragraphs>52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Яркая</vt:lpstr>
      <vt:lpstr>Образовательная деятельность</vt:lpstr>
      <vt:lpstr>Слайд 2</vt:lpstr>
      <vt:lpstr>  В Научно-исследовательским институте фундаментальной и клинической иммунологии» выпускникам ВУЗов можно продолжить обучение по образовательным программам  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ГришинаЛВ</dc:creator>
  <cp:lastModifiedBy>ГришинаЛВ</cp:lastModifiedBy>
  <cp:revision>23</cp:revision>
  <dcterms:created xsi:type="dcterms:W3CDTF">2021-02-08T05:35:00Z</dcterms:created>
  <dcterms:modified xsi:type="dcterms:W3CDTF">2021-02-08T09:31:06Z</dcterms:modified>
</cp:coreProperties>
</file>