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Default Extension="MOV" ContentType="video/quicktime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docProps/custom.xml" ContentType="application/vnd.openxmlformats-officedocument.custom-properties+xml"/>
  <Override PartName="/ppt/slideMasters/slideMaster6.xml" ContentType="application/vnd.openxmlformats-officedocument.presentationml.slideMaster+xml"/>
  <Override PartName="/ppt/theme/theme8.xml" ContentType="application/vnd.openxmlformats-officedocument.theme+xml"/>
  <Default Extension="xlsx" ContentType="application/vnd.openxmlformats-officedocument.spreadsheetml.sheet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Layouts/slideLayout69.xml" ContentType="application/vnd.openxmlformats-officedocument.presentationml.slideLayout+xml"/>
  <Override PartName="/ppt/theme/theme6.xml" ContentType="application/vnd.openxmlformats-officedocument.theme+xml"/>
  <Override PartName="/ppt/charts/chart1.xml" ContentType="application/vnd.openxmlformats-officedocument.drawingml.chart+xml"/>
  <Override PartName="/customXml/itemProps2.xml" ContentType="application/vnd.openxmlformats-officedocument.customXml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6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72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70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slideLayouts/slideLayout59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7.xml" ContentType="application/vnd.openxmlformats-officedocument.theme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Default Extension="rels" ContentType="application/vnd.openxmlformats-package.relationships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3" r:id="rId5"/>
    <p:sldMasterId id="2147483685" r:id="rId6"/>
    <p:sldMasterId id="2147483697" r:id="rId7"/>
    <p:sldMasterId id="2147483710" r:id="rId8"/>
    <p:sldMasterId id="2147483728" r:id="rId9"/>
  </p:sldMasterIdLst>
  <p:notesMasterIdLst>
    <p:notesMasterId r:id="rId30"/>
  </p:notesMasterIdLst>
  <p:handoutMasterIdLst>
    <p:handoutMasterId r:id="rId31"/>
  </p:handoutMasterIdLst>
  <p:sldIdLst>
    <p:sldId id="257" r:id="rId10"/>
    <p:sldId id="272" r:id="rId11"/>
    <p:sldId id="271" r:id="rId12"/>
    <p:sldId id="260" r:id="rId13"/>
    <p:sldId id="268" r:id="rId14"/>
    <p:sldId id="270" r:id="rId15"/>
    <p:sldId id="256" r:id="rId16"/>
    <p:sldId id="320" r:id="rId17"/>
    <p:sldId id="317" r:id="rId18"/>
    <p:sldId id="315" r:id="rId19"/>
    <p:sldId id="323" r:id="rId20"/>
    <p:sldId id="324" r:id="rId21"/>
    <p:sldId id="261" r:id="rId22"/>
    <p:sldId id="321" r:id="rId23"/>
    <p:sldId id="258" r:id="rId24"/>
    <p:sldId id="262" r:id="rId25"/>
    <p:sldId id="322" r:id="rId26"/>
    <p:sldId id="264" r:id="rId27"/>
    <p:sldId id="325" r:id="rId28"/>
    <p:sldId id="319" r:id="rId29"/>
  </p:sldIdLst>
  <p:sldSz cx="12188825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orient="horz" pos="1008">
          <p15:clr>
            <a:srgbClr val="A4A3A4"/>
          </p15:clr>
        </p15:guide>
        <p15:guide id="3" orient="horz" pos="3792">
          <p15:clr>
            <a:srgbClr val="A4A3A4"/>
          </p15:clr>
        </p15:guide>
        <p15:guide id="4" orient="horz" pos="336">
          <p15:clr>
            <a:srgbClr val="A4A3A4"/>
          </p15:clr>
        </p15:guide>
        <p15:guide id="5" orient="horz" pos="1920">
          <p15:clr>
            <a:srgbClr val="A4A3A4"/>
          </p15:clr>
        </p15:guide>
        <p15:guide id="6" orient="horz" pos="3984">
          <p15:clr>
            <a:srgbClr val="A4A3A4"/>
          </p15:clr>
        </p15:guide>
        <p15:guide id="7" orient="horz" pos="1152">
          <p15:clr>
            <a:srgbClr val="A4A3A4"/>
          </p15:clr>
        </p15:guide>
        <p15:guide id="8" pos="3839">
          <p15:clr>
            <a:srgbClr val="A4A3A4"/>
          </p15:clr>
        </p15:guide>
        <p15:guide id="9" pos="671">
          <p15:clr>
            <a:srgbClr val="A4A3A4"/>
          </p15:clr>
        </p15:guide>
        <p15:guide id="10" pos="7007">
          <p15:clr>
            <a:srgbClr val="A4A3A4"/>
          </p15:clr>
        </p15:guide>
        <p15:guide id="11" pos="6143">
          <p15:clr>
            <a:srgbClr val="A4A3A4"/>
          </p15:clr>
        </p15:guide>
        <p15:guide id="12" pos="3263">
          <p15:clr>
            <a:srgbClr val="A4A3A4"/>
          </p15:clr>
        </p15:guide>
        <p15:guide id="13" pos="7391">
          <p15:clr>
            <a:srgbClr val="A4A3A4"/>
          </p15:clr>
        </p15:guide>
        <p15:guide id="14" pos="369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987" autoAdjust="0"/>
    <p:restoredTop sz="86470" autoAdjust="0"/>
  </p:normalViewPr>
  <p:slideViewPr>
    <p:cSldViewPr showGuides="1">
      <p:cViewPr varScale="1">
        <p:scale>
          <a:sx n="80" d="100"/>
          <a:sy n="80" d="100"/>
        </p:scale>
        <p:origin x="-84" y="-708"/>
      </p:cViewPr>
      <p:guideLst>
        <p:guide orient="horz" pos="2160"/>
        <p:guide orient="horz" pos="1008"/>
        <p:guide orient="horz" pos="3792"/>
        <p:guide orient="horz" pos="336"/>
        <p:guide orient="horz" pos="1920"/>
        <p:guide orient="horz" pos="3984"/>
        <p:guide orient="horz" pos="1152"/>
        <p:guide pos="3839"/>
        <p:guide pos="671"/>
        <p:guide pos="7007"/>
        <p:guide pos="6143"/>
        <p:guide pos="3263"/>
        <p:guide pos="7391"/>
        <p:guide pos="369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87" d="100"/>
          <a:sy n="87" d="100"/>
        </p:scale>
        <p:origin x="301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3" Type="http://schemas.openxmlformats.org/officeDocument/2006/relationships/customXml" Target="../customXml/item3.xml"/><Relationship Id="rId21" Type="http://schemas.openxmlformats.org/officeDocument/2006/relationships/slide" Target="slides/slide12.xml"/><Relationship Id="rId34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slide" Target="slides/slide2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hPercent val="67"/>
      <c:depthPercent val="100"/>
      <c:rAngAx val="1"/>
    </c:view3D>
    <c:floor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spPr>
        <a:noFill/>
        <a:ln w="12700">
          <a:solidFill>
            <a:schemeClr val="tx1"/>
          </a:solidFill>
          <a:prstDash val="solid"/>
        </a:ln>
      </c:spPr>
    </c:sideWall>
    <c:backWall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8.0161646460859076E-2"/>
          <c:y val="6.6465011009444533E-2"/>
          <c:w val="0.74078106903303764"/>
          <c:h val="0.80568720379146919"/>
        </c:manualLayout>
      </c:layout>
      <c:bar3DChart>
        <c:barDir val="col"/>
        <c:grouping val="clustered"/>
        <c:ser>
          <c:idx val="0"/>
          <c:order val="0"/>
          <c:tx>
            <c:strRef>
              <c:f>Sheet1!$A$2</c:f>
              <c:strCache>
                <c:ptCount val="1"/>
                <c:pt idx="0">
                  <c:v>ТКМ</c:v>
                </c:pt>
              </c:strCache>
            </c:strRef>
          </c:tx>
          <c:spPr>
            <a:solidFill>
              <a:schemeClr val="accent1"/>
            </a:solidFill>
            <a:ln w="12692">
              <a:solidFill>
                <a:schemeClr val="tx1"/>
              </a:solidFill>
              <a:prstDash val="solid"/>
            </a:ln>
          </c:spPr>
          <c:cat>
            <c:numRef>
              <c:f>Sheet1!$B$1:$Z$1</c:f>
              <c:numCache>
                <c:formatCode>General</c:formatCode>
                <c:ptCount val="25"/>
                <c:pt idx="0">
                  <c:v>1996</c:v>
                </c:pt>
                <c:pt idx="1">
                  <c:v>1997</c:v>
                </c:pt>
                <c:pt idx="2">
                  <c:v>1998</c:v>
                </c:pt>
                <c:pt idx="3">
                  <c:v>1999</c:v>
                </c:pt>
                <c:pt idx="4">
                  <c:v>2000</c:v>
                </c:pt>
                <c:pt idx="5">
                  <c:v>2001</c:v>
                </c:pt>
                <c:pt idx="6">
                  <c:v>2002</c:v>
                </c:pt>
                <c:pt idx="7">
                  <c:v>2003</c:v>
                </c:pt>
                <c:pt idx="8">
                  <c:v>2004</c:v>
                </c:pt>
                <c:pt idx="9">
                  <c:v>2005</c:v>
                </c:pt>
                <c:pt idx="10">
                  <c:v>2006</c:v>
                </c:pt>
                <c:pt idx="11">
                  <c:v>2007</c:v>
                </c:pt>
                <c:pt idx="12">
                  <c:v>2008</c:v>
                </c:pt>
                <c:pt idx="13">
                  <c:v>2009</c:v>
                </c:pt>
                <c:pt idx="14">
                  <c:v>2010</c:v>
                </c:pt>
                <c:pt idx="15">
                  <c:v>2011</c:v>
                </c:pt>
                <c:pt idx="16">
                  <c:v>2012</c:v>
                </c:pt>
                <c:pt idx="17">
                  <c:v>2013</c:v>
                </c:pt>
                <c:pt idx="18">
                  <c:v>2014</c:v>
                </c:pt>
                <c:pt idx="19">
                  <c:v>2015</c:v>
                </c:pt>
                <c:pt idx="20">
                  <c:v>2016</c:v>
                </c:pt>
                <c:pt idx="21">
                  <c:v>2017</c:v>
                </c:pt>
                <c:pt idx="22">
                  <c:v>2018</c:v>
                </c:pt>
                <c:pt idx="23">
                  <c:v>2019</c:v>
                </c:pt>
                <c:pt idx="24">
                  <c:v>2020</c:v>
                </c:pt>
              </c:numCache>
            </c:numRef>
          </c:cat>
          <c:val>
            <c:numRef>
              <c:f>Sheet1!$B$2:$Z$2</c:f>
              <c:numCache>
                <c:formatCode>General</c:formatCode>
                <c:ptCount val="25"/>
                <c:pt idx="0">
                  <c:v>2</c:v>
                </c:pt>
                <c:pt idx="1">
                  <c:v>4</c:v>
                </c:pt>
                <c:pt idx="2">
                  <c:v>10</c:v>
                </c:pt>
                <c:pt idx="3">
                  <c:v>8</c:v>
                </c:pt>
                <c:pt idx="4">
                  <c:v>3</c:v>
                </c:pt>
                <c:pt idx="5">
                  <c:v>11</c:v>
                </c:pt>
                <c:pt idx="6">
                  <c:v>10</c:v>
                </c:pt>
                <c:pt idx="7">
                  <c:v>12</c:v>
                </c:pt>
                <c:pt idx="8">
                  <c:v>26</c:v>
                </c:pt>
                <c:pt idx="9">
                  <c:v>28</c:v>
                </c:pt>
                <c:pt idx="10">
                  <c:v>45</c:v>
                </c:pt>
                <c:pt idx="11">
                  <c:v>33</c:v>
                </c:pt>
                <c:pt idx="12">
                  <c:v>39</c:v>
                </c:pt>
                <c:pt idx="13">
                  <c:v>38</c:v>
                </c:pt>
                <c:pt idx="14">
                  <c:v>28</c:v>
                </c:pt>
                <c:pt idx="15">
                  <c:v>22</c:v>
                </c:pt>
                <c:pt idx="16">
                  <c:v>17</c:v>
                </c:pt>
                <c:pt idx="17">
                  <c:v>32</c:v>
                </c:pt>
                <c:pt idx="18">
                  <c:v>35</c:v>
                </c:pt>
                <c:pt idx="19">
                  <c:v>38</c:v>
                </c:pt>
                <c:pt idx="20">
                  <c:v>44</c:v>
                </c:pt>
                <c:pt idx="21">
                  <c:v>43</c:v>
                </c:pt>
                <c:pt idx="22">
                  <c:v>42</c:v>
                </c:pt>
                <c:pt idx="23">
                  <c:v>47</c:v>
                </c:pt>
                <c:pt idx="24">
                  <c:v>50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699-47D6-ACA1-BF99F726E3AD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Летальность  </c:v>
                </c:pt>
              </c:strCache>
            </c:strRef>
          </c:tx>
          <c:spPr>
            <a:solidFill>
              <a:schemeClr val="accent2"/>
            </a:solidFill>
            <a:ln w="12692">
              <a:solidFill>
                <a:schemeClr val="tx1"/>
              </a:solidFill>
              <a:prstDash val="solid"/>
            </a:ln>
          </c:spPr>
          <c:cat>
            <c:numRef>
              <c:f>Sheet1!$B$1:$Z$1</c:f>
              <c:numCache>
                <c:formatCode>General</c:formatCode>
                <c:ptCount val="25"/>
                <c:pt idx="0">
                  <c:v>1996</c:v>
                </c:pt>
                <c:pt idx="1">
                  <c:v>1997</c:v>
                </c:pt>
                <c:pt idx="2">
                  <c:v>1998</c:v>
                </c:pt>
                <c:pt idx="3">
                  <c:v>1999</c:v>
                </c:pt>
                <c:pt idx="4">
                  <c:v>2000</c:v>
                </c:pt>
                <c:pt idx="5">
                  <c:v>2001</c:v>
                </c:pt>
                <c:pt idx="6">
                  <c:v>2002</c:v>
                </c:pt>
                <c:pt idx="7">
                  <c:v>2003</c:v>
                </c:pt>
                <c:pt idx="8">
                  <c:v>2004</c:v>
                </c:pt>
                <c:pt idx="9">
                  <c:v>2005</c:v>
                </c:pt>
                <c:pt idx="10">
                  <c:v>2006</c:v>
                </c:pt>
                <c:pt idx="11">
                  <c:v>2007</c:v>
                </c:pt>
                <c:pt idx="12">
                  <c:v>2008</c:v>
                </c:pt>
                <c:pt idx="13">
                  <c:v>2009</c:v>
                </c:pt>
                <c:pt idx="14">
                  <c:v>2010</c:v>
                </c:pt>
                <c:pt idx="15">
                  <c:v>2011</c:v>
                </c:pt>
                <c:pt idx="16">
                  <c:v>2012</c:v>
                </c:pt>
                <c:pt idx="17">
                  <c:v>2013</c:v>
                </c:pt>
                <c:pt idx="18">
                  <c:v>2014</c:v>
                </c:pt>
                <c:pt idx="19">
                  <c:v>2015</c:v>
                </c:pt>
                <c:pt idx="20">
                  <c:v>2016</c:v>
                </c:pt>
                <c:pt idx="21">
                  <c:v>2017</c:v>
                </c:pt>
                <c:pt idx="22">
                  <c:v>2018</c:v>
                </c:pt>
                <c:pt idx="23">
                  <c:v>2019</c:v>
                </c:pt>
                <c:pt idx="24">
                  <c:v>2020</c:v>
                </c:pt>
              </c:numCache>
            </c:numRef>
          </c:cat>
          <c:val>
            <c:numRef>
              <c:f>Sheet1!$B$3:$Z$3</c:f>
              <c:numCache>
                <c:formatCode>General</c:formatCode>
                <c:ptCount val="25"/>
                <c:pt idx="0">
                  <c:v>0</c:v>
                </c:pt>
                <c:pt idx="1">
                  <c:v>0</c:v>
                </c:pt>
                <c:pt idx="2">
                  <c:v>1</c:v>
                </c:pt>
                <c:pt idx="3">
                  <c:v>2</c:v>
                </c:pt>
                <c:pt idx="4">
                  <c:v>2</c:v>
                </c:pt>
                <c:pt idx="5">
                  <c:v>2</c:v>
                </c:pt>
                <c:pt idx="6">
                  <c:v>2</c:v>
                </c:pt>
                <c:pt idx="7">
                  <c:v>0</c:v>
                </c:pt>
                <c:pt idx="8">
                  <c:v>0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  <c:pt idx="12">
                  <c:v>0</c:v>
                </c:pt>
                <c:pt idx="13">
                  <c:v>3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1</c:v>
                </c:pt>
                <c:pt idx="23">
                  <c:v>0</c:v>
                </c:pt>
                <c:pt idx="24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A699-47D6-ACA1-BF99F726E3AD}"/>
            </c:ext>
          </c:extLst>
        </c:ser>
        <c:dLbls/>
        <c:gapDepth val="0"/>
        <c:shape val="box"/>
        <c:axId val="71807360"/>
        <c:axId val="76043008"/>
        <c:axId val="0"/>
      </c:bar3DChart>
      <c:catAx>
        <c:axId val="71807360"/>
        <c:scaling>
          <c:orientation val="minMax"/>
        </c:scaling>
        <c:axPos val="b"/>
        <c:numFmt formatCode="General" sourceLinked="1"/>
        <c:tickLblPos val="low"/>
        <c:spPr>
          <a:ln w="3173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600" b="1" i="0" u="none" strike="noStrike" baseline="0">
                <a:solidFill>
                  <a:srgbClr val="081D58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76043008"/>
        <c:crosses val="autoZero"/>
        <c:lblAlgn val="ctr"/>
        <c:lblOffset val="100"/>
        <c:tickLblSkip val="2"/>
        <c:tickMarkSkip val="1"/>
      </c:catAx>
      <c:valAx>
        <c:axId val="76043008"/>
        <c:scaling>
          <c:orientation val="minMax"/>
        </c:scaling>
        <c:axPos val="l"/>
        <c:majorGridlines>
          <c:spPr>
            <a:ln w="3173">
              <a:solidFill>
                <a:schemeClr val="tx1"/>
              </a:solidFill>
              <a:prstDash val="solid"/>
            </a:ln>
          </c:spPr>
        </c:majorGridlines>
        <c:numFmt formatCode="General" sourceLinked="1"/>
        <c:tickLblPos val="nextTo"/>
        <c:spPr>
          <a:ln w="3173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799" b="1" i="0" u="none" strike="noStrike" baseline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71807360"/>
        <c:crosses val="autoZero"/>
        <c:crossBetween val="between"/>
      </c:valAx>
      <c:spPr>
        <a:noFill/>
        <a:ln w="25385">
          <a:noFill/>
        </a:ln>
      </c:spPr>
    </c:plotArea>
    <c:legend>
      <c:legendPos val="b"/>
      <c:legendEntry>
        <c:idx val="1"/>
        <c:txPr>
          <a:bodyPr/>
          <a:lstStyle/>
          <a:p>
            <a:pPr>
              <a:defRPr sz="1654" b="1" i="0" u="none" strike="noStrike" baseline="0">
                <a:solidFill>
                  <a:schemeClr val="bg2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</c:legendEntry>
      <c:layout>
        <c:manualLayout>
          <c:xMode val="edge"/>
          <c:yMode val="edge"/>
          <c:x val="0.82288002888527823"/>
          <c:y val="3.0491551684531056E-2"/>
          <c:w val="0.16721343165437663"/>
          <c:h val="0.15050562813726501"/>
        </c:manualLayout>
      </c:layout>
      <c:spPr>
        <a:noFill/>
        <a:ln w="3173">
          <a:solidFill>
            <a:schemeClr val="tx1"/>
          </a:solidFill>
          <a:prstDash val="solid"/>
        </a:ln>
      </c:spPr>
      <c:txPr>
        <a:bodyPr/>
        <a:lstStyle/>
        <a:p>
          <a:pPr>
            <a:defRPr sz="1654" b="1" i="0" u="none" strike="noStrike" baseline="0">
              <a:solidFill>
                <a:schemeClr val="bg2"/>
              </a:solidFill>
              <a:latin typeface="Times New Roman"/>
              <a:ea typeface="Times New Roman"/>
              <a:cs typeface="Times New Roman"/>
            </a:defRPr>
          </a:pPr>
          <a:endParaRPr lang="ru-RU"/>
        </a:p>
      </c:txPr>
    </c:legend>
    <c:plotVisOnly val="1"/>
    <c:dispBlanksAs val="gap"/>
  </c:chart>
  <c:spPr>
    <a:noFill/>
    <a:ln>
      <a:noFill/>
    </a:ln>
  </c:spPr>
  <c:txPr>
    <a:bodyPr/>
    <a:lstStyle/>
    <a:p>
      <a:pPr>
        <a:defRPr sz="1799" b="1" i="0" u="none" strike="noStrike" baseline="0">
          <a:solidFill>
            <a:schemeClr val="tx1"/>
          </a:solidFill>
          <a:latin typeface="Times New Roman"/>
          <a:ea typeface="Times New Roman"/>
          <a:cs typeface="Times New Roman"/>
        </a:defRPr>
      </a:pPr>
      <a:endParaRPr lang="ru-RU"/>
    </a:p>
  </c:txPr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0359215F-A780-46AA-9ECE-5E3415E21A0F}" type="datetime1">
              <a:rPr lang="ru-RU" smtClean="0"/>
              <a:pPr rtl="0"/>
              <a:t>08.02.2021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CA4CBEF8-5CDE-472B-839B-B8BB0C881006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6328929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noProof="0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52B5AE9-EF18-4BD2-BEA8-A187E00F080A}" type="datetime1">
              <a:rPr lang="ru-RU" noProof="0" smtClean="0"/>
              <a:pPr rtl="0"/>
              <a:t>08.02.2021</a:t>
            </a:fld>
            <a:endParaRPr lang="ru-RU" noProof="0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noProof="0" dirty="0"/>
              <a:t>Образец текста</a:t>
            </a:r>
          </a:p>
          <a:p>
            <a:pPr lvl="1" rtl="0"/>
            <a:r>
              <a:rPr lang="ru-RU" noProof="0" dirty="0"/>
              <a:t>Второй уровень</a:t>
            </a:r>
          </a:p>
          <a:p>
            <a:pPr lvl="2" rtl="0"/>
            <a:r>
              <a:rPr lang="ru-RU" noProof="0" dirty="0"/>
              <a:t>Третий уровень</a:t>
            </a:r>
          </a:p>
          <a:p>
            <a:pPr lvl="3" rtl="0"/>
            <a:r>
              <a:rPr lang="ru-RU" noProof="0" dirty="0"/>
              <a:t>Четвертый уровень</a:t>
            </a:r>
          </a:p>
          <a:p>
            <a:pPr lvl="4" rtl="0"/>
            <a:r>
              <a:rPr lang="ru-RU" noProof="0" dirty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6BB98AFB-CB0D-4DFE-87B9-B4B0D0DE73CD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251280581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BB98AFB-CB0D-4DFE-87B9-B4B0D0DE73CD}" type="slidenum">
              <a:rPr lang="ru-RU" smtClean="0"/>
              <a:pPr rtl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8640147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pPr marL="0" marR="0" lvl="0" indent="0" algn="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fld id="{FBB65C91-1F74-4357-9146-C8C4ECD7BD5D}" type="slidenum">
              <a:rPr kumimoji="0" lang="ru-RU" sz="1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6" charset="0"/>
                <a:ea typeface="+mn-ea"/>
                <a:cs typeface="Arial" charset="0"/>
              </a:rPr>
              <a:pPr marL="0" marR="0" lvl="0" indent="0" algn="r" defTabSz="4492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Pct val="100000"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/>
              </a:pPr>
              <a:t>4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6" charset="0"/>
              <a:ea typeface="+mn-ea"/>
              <a:cs typeface="Arial" charset="0"/>
            </a:endParaRPr>
          </a:p>
        </p:txBody>
      </p:sp>
      <p:sp>
        <p:nvSpPr>
          <p:cNvPr id="2355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058686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 bwMode="lt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65214" y="533400"/>
            <a:ext cx="5029200" cy="2514601"/>
          </a:xfrm>
        </p:spPr>
        <p:txBody>
          <a:bodyPr rtlCol="0">
            <a:normAutofit/>
          </a:bodyPr>
          <a:lstStyle>
            <a:lvl1pPr>
              <a:defRPr sz="4000">
                <a:solidFill>
                  <a:schemeClr val="accent1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65212" y="3403600"/>
            <a:ext cx="5029201" cy="1397000"/>
          </a:xfrm>
        </p:spPr>
        <p:txBody>
          <a:bodyPr rtlCol="0">
            <a:normAutofit/>
          </a:bodyPr>
          <a:lstStyle>
            <a:lvl1pPr marL="0" indent="0" algn="l">
              <a:spcBef>
                <a:spcPts val="60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ru-RU" noProof="0"/>
              <a:t>Образец подзаголовка</a:t>
            </a:r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065213" y="6432551"/>
            <a:ext cx="5653087" cy="273049"/>
          </a:xfrm>
        </p:spPr>
        <p:txBody>
          <a:bodyPr rtlCol="0"/>
          <a:lstStyle>
            <a:lvl1pPr>
              <a:defRPr>
                <a:effectLst/>
              </a:defRPr>
            </a:lvl1pPr>
          </a:lstStyle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4" name="Дата 3"/>
          <p:cNvSpPr>
            <a:spLocks noGrp="1"/>
          </p:cNvSpPr>
          <p:nvPr>
            <p:ph type="dt" sz="half" idx="10"/>
          </p:nvPr>
        </p:nvSpPr>
        <p:spPr>
          <a:xfrm>
            <a:off x="6932612" y="6432551"/>
            <a:ext cx="1371600" cy="273049"/>
          </a:xfrm>
        </p:spPr>
        <p:txBody>
          <a:bodyPr rtlCol="0"/>
          <a:lstStyle/>
          <a:p>
            <a:pPr rtl="0"/>
            <a:fld id="{C3F28CFA-1F4F-49FC-A194-A02DE2BBEB31}" type="datetime1">
              <a:rPr lang="ru-RU" noProof="0" smtClean="0"/>
              <a:pPr rtl="0"/>
              <a:t>08.02.2021</a:t>
            </a:fld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532812" y="6432551"/>
            <a:ext cx="1219201" cy="273049"/>
          </a:xfrm>
        </p:spPr>
        <p:txBody>
          <a:bodyPr rtlCol="0"/>
          <a:lstStyle/>
          <a:p>
            <a:pPr rtl="0"/>
            <a:fld id="{AAEAE4A8-A6E5-453E-B946-FB774B73F48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290237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4" name="Дата 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93DB544-3ABF-4C3C-9834-89D2505D2F95}" type="datetime1">
              <a:rPr lang="ru-RU" noProof="0" smtClean="0"/>
              <a:pPr rtl="0"/>
              <a:t>08.02.2021</a:t>
            </a:fld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AEAE4A8-A6E5-453E-B946-FB774B73F48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350674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5214" y="533400"/>
            <a:ext cx="8686800" cy="2286000"/>
          </a:xfrm>
        </p:spPr>
        <p:txBody>
          <a:bodyPr rtlCol="0" anchor="b">
            <a:normAutofit/>
          </a:bodyPr>
          <a:lstStyle>
            <a:lvl1pPr algn="l">
              <a:defRPr sz="5400" b="1" cap="none" baseline="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5214" y="3124200"/>
            <a:ext cx="8686800" cy="1371600"/>
          </a:xfrm>
        </p:spPr>
        <p:txBody>
          <a:bodyPr rtlCol="0" anchor="t">
            <a:normAutofit/>
          </a:bodyPr>
          <a:lstStyle>
            <a:lvl1pPr marL="0" indent="0">
              <a:spcBef>
                <a:spcPts val="600"/>
              </a:spcBef>
              <a:buNone/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4" name="Дата 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4886979-C828-42D4-82EF-CACA504FF063}" type="datetime1">
              <a:rPr lang="ru-RU" noProof="0" smtClean="0"/>
              <a:pPr rtl="0"/>
              <a:t>08.02.2021</a:t>
            </a:fld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AEAE4A8-A6E5-453E-B946-FB774B73F48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2925637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065212" y="1828800"/>
            <a:ext cx="4251960" cy="41910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464598" y="1828800"/>
            <a:ext cx="4251960" cy="41910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5" name="Дата 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DA6B4E9-B51E-4818-B60A-E1761D5B5A50}" type="datetime1">
              <a:rPr lang="ru-RU" noProof="0" smtClean="0"/>
              <a:pPr rtl="0"/>
              <a:t>08.02.2021</a:t>
            </a:fld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AEAE4A8-A6E5-453E-B946-FB774B73F48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1240504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5211" y="533400"/>
            <a:ext cx="8686802" cy="1066800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5213" y="1828799"/>
            <a:ext cx="4251960" cy="685801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065213" y="2590800"/>
            <a:ext cx="4251960" cy="34290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500053" y="1828799"/>
            <a:ext cx="4251960" cy="685801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500053" y="2590800"/>
            <a:ext cx="4251960" cy="34290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7" name="Дата 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EF318B6-E8E0-4168-8D5C-123542E2155B}" type="datetime1">
              <a:rPr lang="ru-RU" noProof="0" smtClean="0"/>
              <a:pPr rtl="0"/>
              <a:t>08.02.2021</a:t>
            </a:fld>
            <a:endParaRPr lang="ru-RU" noProof="0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AEAE4A8-A6E5-453E-B946-FB774B73F48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3301549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8415BC7-69F3-46B8-ADA5-7DF3AACDD8B0}" type="datetime1">
              <a:rPr lang="ru-RU" noProof="0" smtClean="0"/>
              <a:pPr rtl="0"/>
              <a:t>08.02.2021</a:t>
            </a:fld>
            <a:endParaRPr lang="ru-RU" noProof="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AEAE4A8-A6E5-453E-B946-FB774B73F48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1370301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2" name="Дата 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B58318A-8E0B-4A88-9269-7A86C5BD0E58}" type="datetime1">
              <a:rPr lang="ru-RU" noProof="0" smtClean="0"/>
              <a:pPr rtl="0"/>
              <a:t>08.02.2021</a:t>
            </a:fld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AEAE4A8-A6E5-453E-B946-FB774B73F48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308826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5213" y="533400"/>
            <a:ext cx="4114800" cy="1524000"/>
          </a:xfrm>
        </p:spPr>
        <p:txBody>
          <a:bodyPr rtlCol="0" anchor="b">
            <a:normAutofit/>
          </a:bodyPr>
          <a:lstStyle>
            <a:lvl1pPr algn="l">
              <a:defRPr sz="3600" b="1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65813" y="533400"/>
            <a:ext cx="5867400" cy="54864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065213" y="2209800"/>
            <a:ext cx="4114800" cy="3810000"/>
          </a:xfrm>
        </p:spPr>
        <p:txBody>
          <a:bodyPr rtlCol="0">
            <a:normAutofit/>
          </a:bodyPr>
          <a:lstStyle>
            <a:lvl1pPr marL="0" indent="0">
              <a:lnSpc>
                <a:spcPct val="110000"/>
              </a:lnSpc>
              <a:spcBef>
                <a:spcPts val="600"/>
              </a:spcBef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5" name="Дата 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3E344C9-0B6B-4F52-B63C-096C733A73E1}" type="datetime1">
              <a:rPr lang="ru-RU" noProof="0" smtClean="0"/>
              <a:pPr rtl="0"/>
              <a:t>08.02.2021</a:t>
            </a:fld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AEAE4A8-A6E5-453E-B946-FB774B73F48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100083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5213" y="533400"/>
            <a:ext cx="4114800" cy="1524000"/>
          </a:xfrm>
        </p:spPr>
        <p:txBody>
          <a:bodyPr rtlCol="0" anchor="b">
            <a:noAutofit/>
          </a:bodyPr>
          <a:lstStyle>
            <a:lvl1pPr algn="l">
              <a:defRPr sz="3600" b="1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Рисунок 2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idx="1"/>
          </p:nvPr>
        </p:nvSpPr>
        <p:spPr>
          <a:xfrm>
            <a:off x="5865812" y="533400"/>
            <a:ext cx="5780173" cy="5791200"/>
          </a:xfrm>
          <a:ln w="50800">
            <a:solidFill>
              <a:schemeClr val="tx1">
                <a:lumMod val="65000"/>
                <a:lumOff val="35000"/>
              </a:schemeClr>
            </a:solidFill>
            <a:miter lim="800000"/>
          </a:ln>
        </p:spPr>
        <p:txBody>
          <a:bodyPr rtlCol="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065213" y="2209800"/>
            <a:ext cx="4114800" cy="3810000"/>
          </a:xfrm>
        </p:spPr>
        <p:txBody>
          <a:bodyPr rtlCol="0">
            <a:normAutofit/>
          </a:bodyPr>
          <a:lstStyle>
            <a:lvl1pPr marL="0" indent="0">
              <a:lnSpc>
                <a:spcPct val="110000"/>
              </a:lnSpc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572858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4" name="Дата 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BB4A544-D0C4-45DC-A0D8-D610886771A3}" type="datetime1">
              <a:rPr lang="ru-RU" noProof="0" smtClean="0"/>
              <a:pPr rtl="0"/>
              <a:t>08.02.2021</a:t>
            </a:fld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AEAE4A8-A6E5-453E-B946-FB774B73F48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2841477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61412" y="533400"/>
            <a:ext cx="2362201" cy="5486400"/>
          </a:xfrm>
        </p:spPr>
        <p:txBody>
          <a:bodyPr vert="eaVert"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065213" y="533400"/>
            <a:ext cx="7467599" cy="5486400"/>
          </a:xfrm>
        </p:spPr>
        <p:txBody>
          <a:bodyPr vert="eaVert"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4" name="Дата 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6880653-C5DC-4AB4-BB4B-BBA182DFA49B}" type="datetime1">
              <a:rPr lang="ru-RU" noProof="0" smtClean="0"/>
              <a:pPr rtl="0"/>
              <a:t>08.02.2021</a:t>
            </a:fld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AEAE4A8-A6E5-453E-B946-FB774B73F48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2135436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0" y="-2372"/>
            <a:ext cx="12188825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654" y="1063416"/>
            <a:ext cx="8823361" cy="1379755"/>
          </a:xfrm>
        </p:spPr>
        <p:txBody>
          <a:bodyPr/>
          <a:lstStyle>
            <a:lvl1pPr>
              <a:defRPr sz="3999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654" y="3543300"/>
            <a:ext cx="8823361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799"/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45AC5-A3F8-44AA-BA8F-596CDCC976D3}" type="datetimeFigureOut">
              <a:rPr lang="en-US" dirty="0"/>
              <a:pPr/>
              <a:t>2/8/2021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5094" y="0"/>
            <a:ext cx="685621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9622974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162" y="2130426"/>
            <a:ext cx="10360501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324" y="3886200"/>
            <a:ext cx="8532178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C719CEAA-04B3-4C07-AB3E-02F2E1F9AB2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911569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7FF7636A-100B-49BC-B80A-EAC87823042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594381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2833" y="4406901"/>
            <a:ext cx="1036050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2833" y="2906713"/>
            <a:ext cx="10360501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C00AF0C1-D3F7-40DB-AEEB-89B70862A55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714545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442" y="1447801"/>
            <a:ext cx="5381282" cy="4676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3870" y="1447801"/>
            <a:ext cx="5383398" cy="4676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EF98046F-07D7-4908-AC89-6C6A14E91899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1144956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441" y="274638"/>
            <a:ext cx="10969943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441" y="1535113"/>
            <a:ext cx="5385514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441" y="2174875"/>
            <a:ext cx="538551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1754" y="1535113"/>
            <a:ext cx="538763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1754" y="2174875"/>
            <a:ext cx="538763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45E0850E-226B-4A2D-8399-92B00D3A469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4786911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96F88FDD-A8CC-4A43-8954-2AA62898FEDE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7857190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C4BEE546-B847-4F02-ACA8-1EE75ED4B63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7198044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442" y="273050"/>
            <a:ext cx="4010039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5492" y="273051"/>
            <a:ext cx="681389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442" y="1435101"/>
            <a:ext cx="4010039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82709796-4E7F-4E45-895E-9754191E265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9151544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095" y="4800600"/>
            <a:ext cx="7313295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095" y="612775"/>
            <a:ext cx="731329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095" y="5367338"/>
            <a:ext cx="731329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FC5D7497-51EA-4753-B809-F0B794DD6BD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5417407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76FA6E86-192F-4F85-AE2C-87C486C3063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9720729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6899" y="152401"/>
            <a:ext cx="2740370" cy="597217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441" y="152401"/>
            <a:ext cx="8024310" cy="597217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895E0261-7DF9-44B3-93FC-5CDBC6EE434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750555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3603" y="1122363"/>
            <a:ext cx="9141619" cy="2387600"/>
          </a:xfrm>
        </p:spPr>
        <p:txBody>
          <a:bodyPr anchor="b"/>
          <a:lstStyle>
            <a:lvl1pPr algn="ctr">
              <a:defRPr sz="5998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3603" y="3602038"/>
            <a:ext cx="9141619" cy="1655762"/>
          </a:xfrm>
        </p:spPr>
        <p:txBody>
          <a:bodyPr/>
          <a:lstStyle>
            <a:lvl1pPr marL="0" indent="0" algn="ctr">
              <a:buNone/>
              <a:defRPr sz="2399"/>
            </a:lvl1pPr>
            <a:lvl2pPr marL="457063" indent="0" algn="ctr">
              <a:buNone/>
              <a:defRPr sz="1999"/>
            </a:lvl2pPr>
            <a:lvl3pPr marL="914126" indent="0" algn="ctr">
              <a:buNone/>
              <a:defRPr sz="1799"/>
            </a:lvl3pPr>
            <a:lvl4pPr marL="1371189" indent="0" algn="ctr">
              <a:buNone/>
              <a:defRPr sz="1600"/>
            </a:lvl4pPr>
            <a:lvl5pPr marL="1828251" indent="0" algn="ctr">
              <a:buNone/>
              <a:defRPr sz="1600"/>
            </a:lvl5pPr>
            <a:lvl6pPr marL="2285314" indent="0" algn="ctr">
              <a:buNone/>
              <a:defRPr sz="1600"/>
            </a:lvl6pPr>
            <a:lvl7pPr marL="2742377" indent="0" algn="ctr">
              <a:buNone/>
              <a:defRPr sz="1600"/>
            </a:lvl7pPr>
            <a:lvl8pPr marL="3199440" indent="0" algn="ctr">
              <a:buNone/>
              <a:defRPr sz="1600"/>
            </a:lvl8pPr>
            <a:lvl9pPr marL="3656503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6091A-D821-478C-BFD6-682BFA19CF04}" type="datetimeFigureOut">
              <a:rPr lang="ru-RU" smtClean="0"/>
              <a:pPr/>
              <a:t>08.02.2021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2EDEE-DC2E-4FC7-88FE-4935DBCE39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773024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6091A-D821-478C-BFD6-682BFA19CF04}" type="datetimeFigureOut">
              <a:rPr lang="ru-RU" smtClean="0"/>
              <a:pPr/>
              <a:t>08.02.2021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2EDEE-DC2E-4FC7-88FE-4935DBCE39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1255111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633" y="1709739"/>
            <a:ext cx="10512862" cy="2852737"/>
          </a:xfrm>
        </p:spPr>
        <p:txBody>
          <a:bodyPr anchor="b"/>
          <a:lstStyle>
            <a:lvl1pPr>
              <a:defRPr sz="5998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633" y="4589464"/>
            <a:ext cx="10512862" cy="1500187"/>
          </a:xfrm>
        </p:spPr>
        <p:txBody>
          <a:bodyPr/>
          <a:lstStyle>
            <a:lvl1pPr marL="0" indent="0">
              <a:buNone/>
              <a:defRPr sz="2399">
                <a:solidFill>
                  <a:schemeClr val="tx1">
                    <a:tint val="75000"/>
                  </a:schemeClr>
                </a:solidFill>
              </a:defRPr>
            </a:lvl1pPr>
            <a:lvl2pPr marL="457063" indent="0">
              <a:buNone/>
              <a:defRPr sz="1999">
                <a:solidFill>
                  <a:schemeClr val="tx1">
                    <a:tint val="75000"/>
                  </a:schemeClr>
                </a:solidFill>
              </a:defRPr>
            </a:lvl2pPr>
            <a:lvl3pPr marL="914126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3pPr>
            <a:lvl4pPr marL="137118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25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31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237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94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650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6091A-D821-478C-BFD6-682BFA19CF04}" type="datetimeFigureOut">
              <a:rPr lang="ru-RU" smtClean="0"/>
              <a:pPr/>
              <a:t>08.02.2021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2EDEE-DC2E-4FC7-88FE-4935DBCE39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8052004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7982" y="1825625"/>
            <a:ext cx="5180251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0592" y="1825625"/>
            <a:ext cx="5180251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6091A-D821-478C-BFD6-682BFA19CF04}" type="datetimeFigureOut">
              <a:rPr lang="ru-RU" smtClean="0"/>
              <a:pPr/>
              <a:t>08.02.2021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2EDEE-DC2E-4FC7-88FE-4935DBCE39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2828418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569" y="365126"/>
            <a:ext cx="10512862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570" y="1681163"/>
            <a:ext cx="5156444" cy="823912"/>
          </a:xfrm>
        </p:spPr>
        <p:txBody>
          <a:bodyPr anchor="b"/>
          <a:lstStyle>
            <a:lvl1pPr marL="0" indent="0">
              <a:buNone/>
              <a:defRPr sz="2399" b="1"/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570" y="2505075"/>
            <a:ext cx="5156444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0593" y="1681163"/>
            <a:ext cx="5181838" cy="823912"/>
          </a:xfrm>
        </p:spPr>
        <p:txBody>
          <a:bodyPr anchor="b"/>
          <a:lstStyle>
            <a:lvl1pPr marL="0" indent="0">
              <a:buNone/>
              <a:defRPr sz="2399" b="1"/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0593" y="2505075"/>
            <a:ext cx="518183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6091A-D821-478C-BFD6-682BFA19CF04}" type="datetimeFigureOut">
              <a:rPr lang="ru-RU" smtClean="0"/>
              <a:pPr/>
              <a:t>08.02.2021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2EDEE-DC2E-4FC7-88FE-4935DBCE39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2592769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6091A-D821-478C-BFD6-682BFA19CF04}" type="datetimeFigureOut">
              <a:rPr lang="ru-RU" smtClean="0"/>
              <a:pPr/>
              <a:t>08.02.2021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2EDEE-DC2E-4FC7-88FE-4935DBCE39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0608505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6091A-D821-478C-BFD6-682BFA19CF04}" type="datetimeFigureOut">
              <a:rPr lang="ru-RU" smtClean="0"/>
              <a:pPr/>
              <a:t>08.02.2021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2EDEE-DC2E-4FC7-88FE-4935DBCE39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5381826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570" y="457200"/>
            <a:ext cx="3931213" cy="1600200"/>
          </a:xfrm>
        </p:spPr>
        <p:txBody>
          <a:bodyPr anchor="b"/>
          <a:lstStyle>
            <a:lvl1pPr>
              <a:defRPr sz="3199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1838" y="987426"/>
            <a:ext cx="6170593" cy="4873625"/>
          </a:xfrm>
        </p:spPr>
        <p:txBody>
          <a:bodyPr/>
          <a:lstStyle>
            <a:lvl1pPr>
              <a:defRPr sz="3199"/>
            </a:lvl1pPr>
            <a:lvl2pPr>
              <a:defRPr sz="2799"/>
            </a:lvl2pPr>
            <a:lvl3pPr>
              <a:defRPr sz="2399"/>
            </a:lvl3pPr>
            <a:lvl4pPr>
              <a:defRPr sz="1999"/>
            </a:lvl4pPr>
            <a:lvl5pPr>
              <a:defRPr sz="1999"/>
            </a:lvl5pPr>
            <a:lvl6pPr>
              <a:defRPr sz="1999"/>
            </a:lvl6pPr>
            <a:lvl7pPr>
              <a:defRPr sz="1999"/>
            </a:lvl7pPr>
            <a:lvl8pPr>
              <a:defRPr sz="1999"/>
            </a:lvl8pPr>
            <a:lvl9pPr>
              <a:defRPr sz="1999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570" y="2057400"/>
            <a:ext cx="393121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6091A-D821-478C-BFD6-682BFA19CF04}" type="datetimeFigureOut">
              <a:rPr lang="ru-RU" smtClean="0"/>
              <a:pPr/>
              <a:t>08.02.2021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2EDEE-DC2E-4FC7-88FE-4935DBCE39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0202208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570" y="457200"/>
            <a:ext cx="3931213" cy="1600200"/>
          </a:xfrm>
        </p:spPr>
        <p:txBody>
          <a:bodyPr anchor="b"/>
          <a:lstStyle>
            <a:lvl1pPr>
              <a:defRPr sz="3199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1838" y="987426"/>
            <a:ext cx="6170593" cy="4873625"/>
          </a:xfrm>
        </p:spPr>
        <p:txBody>
          <a:bodyPr/>
          <a:lstStyle>
            <a:lvl1pPr marL="0" indent="0">
              <a:buNone/>
              <a:defRPr sz="3199"/>
            </a:lvl1pPr>
            <a:lvl2pPr marL="457063" indent="0">
              <a:buNone/>
              <a:defRPr sz="2799"/>
            </a:lvl2pPr>
            <a:lvl3pPr marL="914126" indent="0">
              <a:buNone/>
              <a:defRPr sz="2399"/>
            </a:lvl3pPr>
            <a:lvl4pPr marL="1371189" indent="0">
              <a:buNone/>
              <a:defRPr sz="1999"/>
            </a:lvl4pPr>
            <a:lvl5pPr marL="1828251" indent="0">
              <a:buNone/>
              <a:defRPr sz="1999"/>
            </a:lvl5pPr>
            <a:lvl6pPr marL="2285314" indent="0">
              <a:buNone/>
              <a:defRPr sz="1999"/>
            </a:lvl6pPr>
            <a:lvl7pPr marL="2742377" indent="0">
              <a:buNone/>
              <a:defRPr sz="1999"/>
            </a:lvl7pPr>
            <a:lvl8pPr marL="3199440" indent="0">
              <a:buNone/>
              <a:defRPr sz="1999"/>
            </a:lvl8pPr>
            <a:lvl9pPr marL="3656503" indent="0">
              <a:buNone/>
              <a:defRPr sz="1999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570" y="2057400"/>
            <a:ext cx="393121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6091A-D821-478C-BFD6-682BFA19CF04}" type="datetimeFigureOut">
              <a:rPr lang="ru-RU" smtClean="0"/>
              <a:pPr/>
              <a:t>08.02.2021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2EDEE-DC2E-4FC7-88FE-4935DBCE39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0124812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6091A-D821-478C-BFD6-682BFA19CF04}" type="datetimeFigureOut">
              <a:rPr lang="ru-RU" smtClean="0"/>
              <a:pPr/>
              <a:t>08.02.2021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2EDEE-DC2E-4FC7-88FE-4935DBCE39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976029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2628" y="365125"/>
            <a:ext cx="262821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7982" y="365125"/>
            <a:ext cx="7732286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6091A-D821-478C-BFD6-682BFA19CF04}" type="datetimeFigureOut">
              <a:rPr lang="ru-RU" smtClean="0"/>
              <a:pPr/>
              <a:t>08.02.2021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2EDEE-DC2E-4FC7-88FE-4935DBCE39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138707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162" y="2130426"/>
            <a:ext cx="10360501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324" y="3886200"/>
            <a:ext cx="8532178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A4624B-E68A-4590-8837-3A058D2621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95633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D2ECD1-1F7D-475C-B6B6-4ACA517CE65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2644361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2833" y="4406901"/>
            <a:ext cx="1036050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2833" y="2906713"/>
            <a:ext cx="10360501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2AA2BA-7D57-423F-97D3-46833867D64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7072438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914162" y="1981200"/>
            <a:ext cx="5078677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5986" y="1981200"/>
            <a:ext cx="5078677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58F6F1-20B3-431F-BF2B-C43DC5B6C6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7801298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441" y="274638"/>
            <a:ext cx="10969943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441" y="1535113"/>
            <a:ext cx="5385514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9441" y="2174875"/>
            <a:ext cx="538551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1754" y="1535113"/>
            <a:ext cx="538763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1754" y="2174875"/>
            <a:ext cx="538763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142624-EC12-4A91-AFBF-1642526D5FC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5663718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D9E993-11C6-428D-9A58-592CD57D854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7272671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A36DDF-D405-436D-914B-17E2F55A746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9576924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442" y="273050"/>
            <a:ext cx="4010039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65492" y="273051"/>
            <a:ext cx="681389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442" y="1435101"/>
            <a:ext cx="4010039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0517F5-7A39-40F8-95E7-E2CD82E84EA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6745714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095" y="4800600"/>
            <a:ext cx="731329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095" y="612775"/>
            <a:ext cx="731329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095" y="5367338"/>
            <a:ext cx="731329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4FCC61-9DD8-4117-AC49-32A68B81F2E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4448789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3FB39E-51EB-4090-9F85-EE93D03BC1C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8681114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684538" y="609600"/>
            <a:ext cx="2590125" cy="54864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162" y="609600"/>
            <a:ext cx="7567229" cy="54864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57B8CA-D176-453B-93BE-D2CB7561F88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8732553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162" y="609600"/>
            <a:ext cx="10360501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914162" y="1981200"/>
            <a:ext cx="10360501" cy="4114800"/>
          </a:xfrm>
        </p:spPr>
        <p:txBody>
          <a:bodyPr/>
          <a:lstStyle/>
          <a:p>
            <a:pPr lvl="0"/>
            <a:endParaRPr lang="ru-RU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7295A5-7628-4188-ACAB-5B098650EE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6745163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2372"/>
            <a:ext cx="12188825" cy="6867027"/>
            <a:chOff x="0" y="-2373"/>
            <a:chExt cx="12192000" cy="6867027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654" y="2099733"/>
            <a:ext cx="8823360" cy="2677648"/>
          </a:xfrm>
        </p:spPr>
        <p:txBody>
          <a:bodyPr anchor="b"/>
          <a:lstStyle>
            <a:lvl1pPr>
              <a:defRPr sz="5398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654" y="4777380"/>
            <a:ext cx="8823360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0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1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2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3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5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086634" y="1792263"/>
            <a:ext cx="990599" cy="304720"/>
          </a:xfrm>
        </p:spPr>
        <p:txBody>
          <a:bodyPr anchor="t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1E700B27-DE4C-4B9E-BB11-B9027034A00F}" type="datetimeFigureOut">
              <a:rPr lang="en-US" dirty="0"/>
              <a:pPr/>
              <a:t>2/8/2021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6757" y="3226860"/>
            <a:ext cx="3859795" cy="304722"/>
          </a:xfrm>
        </p:spPr>
        <p:txBody>
          <a:bodyPr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10" name="Rectangle 9"/>
          <p:cNvSpPr/>
          <p:nvPr/>
        </p:nvSpPr>
        <p:spPr>
          <a:xfrm>
            <a:off x="10435094" y="0"/>
            <a:ext cx="685621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48313" y="292609"/>
            <a:ext cx="837981" cy="767687"/>
          </a:xfrm>
        </p:spPr>
        <p:txBody>
          <a:bodyPr/>
          <a:lstStyle>
            <a:lvl1pPr>
              <a:defRPr sz="2799" b="0" i="0">
                <a:latin typeface="+mj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29172325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51FCE-E4BB-4680-8E50-3C0E348D2609}" type="datetimeFigureOut">
              <a:rPr lang="en-US" dirty="0"/>
              <a:pPr/>
              <a:t>2/8/2021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14710465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0" y="-2372"/>
            <a:ext cx="12188825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656" y="2677645"/>
            <a:ext cx="4349890" cy="2283824"/>
          </a:xfrm>
        </p:spPr>
        <p:txBody>
          <a:bodyPr anchor="ctr"/>
          <a:lstStyle>
            <a:lvl1pPr algn="l">
              <a:defRPr sz="3999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3763" y="2677645"/>
            <a:ext cx="3754401" cy="2283823"/>
          </a:xfrm>
        </p:spPr>
        <p:txBody>
          <a:bodyPr anchor="ctr"/>
          <a:lstStyle>
            <a:lvl1pPr marL="0" indent="0" algn="l">
              <a:buNone/>
              <a:defRPr sz="1999" cap="all">
                <a:solidFill>
                  <a:schemeClr val="accent1"/>
                </a:solidFill>
              </a:defRPr>
            </a:lvl1pPr>
            <a:lvl2pPr marL="457063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141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1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2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1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3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4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5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A073D-A903-47F8-8D16-77642FB0DF1F}" type="datetimeFigureOut">
              <a:rPr lang="en-US" dirty="0"/>
              <a:pPr/>
              <a:t>2/8/2021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0435094" y="0"/>
            <a:ext cx="685621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564355431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653" y="2603501"/>
            <a:ext cx="4823901" cy="3416301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7096" y="2603500"/>
            <a:ext cx="4823902" cy="341630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1FA40-626B-4CA1-85D0-7A9016E395BA}" type="datetimeFigureOut">
              <a:rPr lang="en-US" dirty="0"/>
              <a:pPr/>
              <a:t>2/8/2021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61352602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654" y="2603500"/>
            <a:ext cx="4823900" cy="576262"/>
          </a:xfrm>
        </p:spPr>
        <p:txBody>
          <a:bodyPr anchor="b">
            <a:noAutofit/>
          </a:bodyPr>
          <a:lstStyle>
            <a:lvl1pPr marL="0" indent="0">
              <a:buNone/>
              <a:defRPr sz="2399" b="0">
                <a:solidFill>
                  <a:schemeClr val="accent1"/>
                </a:solidFill>
              </a:defRPr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653" y="3179763"/>
            <a:ext cx="4823901" cy="2840039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7096" y="2603500"/>
            <a:ext cx="4823902" cy="576262"/>
          </a:xfrm>
        </p:spPr>
        <p:txBody>
          <a:bodyPr anchor="b">
            <a:noAutofit/>
          </a:bodyPr>
          <a:lstStyle>
            <a:lvl1pPr marL="0" indent="0">
              <a:buNone/>
              <a:defRPr sz="2399" b="0">
                <a:solidFill>
                  <a:schemeClr val="accent1"/>
                </a:solidFill>
              </a:defRPr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7094" y="3179763"/>
            <a:ext cx="4823902" cy="2840039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425EA-B9DC-48A7-991E-9A82573B1B21}" type="datetimeFigureOut">
              <a:rPr lang="en-US" dirty="0"/>
              <a:pPr/>
              <a:t>2/8/2021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27282514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B97F8-6CEB-469B-AFCC-889F2A2B1D5A}" type="datetimeFigureOut">
              <a:rPr lang="en-US" dirty="0"/>
              <a:pPr/>
              <a:t>2/8/2021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85918942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9179F-009E-4FA5-B091-7EBB82A185BD}" type="datetimeFigureOut">
              <a:rPr lang="en-US" dirty="0"/>
              <a:pPr/>
              <a:t>2/8/2021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10435094" y="0"/>
            <a:ext cx="685621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229441502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-2372"/>
            <a:ext cx="12188825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654" y="1295400"/>
            <a:ext cx="2792432" cy="1600200"/>
          </a:xfrm>
        </p:spPr>
        <p:txBody>
          <a:bodyPr anchor="b"/>
          <a:lstStyle>
            <a:lvl1pPr algn="l">
              <a:defRPr sz="2399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79641" y="1447800"/>
            <a:ext cx="5188713" cy="45720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654" y="2895601"/>
            <a:ext cx="2792431" cy="312927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65CEB-0076-4E37-B880-BCEA9784DE0A}" type="datetimeFigureOut">
              <a:rPr lang="en-US" dirty="0"/>
              <a:pPr/>
              <a:t>2/8/2021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0435094" y="0"/>
            <a:ext cx="685621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52145444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0" y="-2372"/>
            <a:ext cx="12188825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606" y="1693332"/>
            <a:ext cx="3859255" cy="1735668"/>
          </a:xfrm>
        </p:spPr>
        <p:txBody>
          <a:bodyPr anchor="b">
            <a:normAutofit/>
          </a:bodyPr>
          <a:lstStyle>
            <a:lvl1pPr algn="l">
              <a:defRPr sz="3599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6165" y="1143000"/>
            <a:ext cx="322635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063" indent="0">
              <a:buNone/>
              <a:defRPr sz="1600"/>
            </a:lvl2pPr>
            <a:lvl3pPr marL="914126" indent="0">
              <a:buNone/>
              <a:defRPr sz="1600"/>
            </a:lvl3pPr>
            <a:lvl4pPr marL="1371189" indent="0">
              <a:buNone/>
              <a:defRPr sz="1600"/>
            </a:lvl4pPr>
            <a:lvl5pPr marL="1828251" indent="0">
              <a:buNone/>
              <a:defRPr sz="1600"/>
            </a:lvl5pPr>
            <a:lvl6pPr marL="2285314" indent="0">
              <a:buNone/>
              <a:defRPr sz="1600"/>
            </a:lvl6pPr>
            <a:lvl7pPr marL="2742377" indent="0">
              <a:buNone/>
              <a:defRPr sz="1600"/>
            </a:lvl7pPr>
            <a:lvl8pPr marL="3199440" indent="0">
              <a:buNone/>
              <a:defRPr sz="1600"/>
            </a:lvl8pPr>
            <a:lvl9pPr marL="3656503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654" y="3657600"/>
            <a:ext cx="3858207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49E5E-3896-4118-99A7-7B85668F1C5E}" type="datetimeFigureOut">
              <a:rPr lang="en-US" dirty="0"/>
              <a:pPr/>
              <a:t>2/8/2021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5094" y="0"/>
            <a:ext cx="685621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416536490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2"/>
            <a:ext cx="12188825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656" y="4966674"/>
            <a:ext cx="8823359" cy="566738"/>
          </a:xfrm>
        </p:spPr>
        <p:txBody>
          <a:bodyPr anchor="b">
            <a:normAutofit/>
          </a:bodyPr>
          <a:lstStyle>
            <a:lvl1pPr algn="l">
              <a:defRPr sz="2399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654" y="685800"/>
            <a:ext cx="8823360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063" indent="0">
              <a:buNone/>
              <a:defRPr sz="1600"/>
            </a:lvl2pPr>
            <a:lvl3pPr marL="914126" indent="0">
              <a:buNone/>
              <a:defRPr sz="1600"/>
            </a:lvl3pPr>
            <a:lvl4pPr marL="1371189" indent="0">
              <a:buNone/>
              <a:defRPr sz="1600"/>
            </a:lvl4pPr>
            <a:lvl5pPr marL="1828251" indent="0">
              <a:buNone/>
              <a:defRPr sz="1600"/>
            </a:lvl5pPr>
            <a:lvl6pPr marL="2285314" indent="0">
              <a:buNone/>
              <a:defRPr sz="1600"/>
            </a:lvl6pPr>
            <a:lvl7pPr marL="2742377" indent="0">
              <a:buNone/>
              <a:defRPr sz="1600"/>
            </a:lvl7pPr>
            <a:lvl8pPr marL="3199440" indent="0">
              <a:buNone/>
              <a:defRPr sz="1600"/>
            </a:lvl8pPr>
            <a:lvl9pPr marL="3656503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655" y="5536665"/>
            <a:ext cx="88233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F4739-9812-4A9F-890D-2AD6BA5F6EE8}" type="datetimeFigureOut">
              <a:rPr lang="en-US" dirty="0"/>
              <a:pPr/>
              <a:t>2/8/2021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5094" y="0"/>
            <a:ext cx="685621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91595055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0" y="-2372"/>
            <a:ext cx="12188825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654" y="1063416"/>
            <a:ext cx="8823361" cy="1379755"/>
          </a:xfrm>
        </p:spPr>
        <p:txBody>
          <a:bodyPr/>
          <a:lstStyle>
            <a:lvl1pPr>
              <a:defRPr sz="3999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654" y="3543300"/>
            <a:ext cx="8823361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799"/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45AC5-A3F8-44AA-BA8F-596CDCC976D3}" type="datetimeFigureOut">
              <a:rPr lang="en-US" dirty="0"/>
              <a:pPr/>
              <a:t>2/8/2021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5094" y="0"/>
            <a:ext cx="685621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472717974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2372"/>
            <a:ext cx="12188825" cy="6867027"/>
            <a:chOff x="0" y="-2373"/>
            <a:chExt cx="12192000" cy="6867027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3" name="TextBox 12"/>
          <p:cNvSpPr txBox="1"/>
          <p:nvPr/>
        </p:nvSpPr>
        <p:spPr>
          <a:xfrm>
            <a:off x="9716907" y="2631815"/>
            <a:ext cx="80170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597" dirty="0"/>
              <a:t>”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98061" y="591093"/>
            <a:ext cx="80170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597" dirty="0"/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466" y="980518"/>
            <a:ext cx="8451704" cy="2698249"/>
          </a:xfrm>
        </p:spPr>
        <p:txBody>
          <a:bodyPr/>
          <a:lstStyle>
            <a:lvl1pPr>
              <a:defRPr sz="3999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438" y="3678766"/>
            <a:ext cx="7723760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n-lt"/>
                <a:ea typeface="+mn-ea"/>
              </a:defRPr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654" y="4350657"/>
            <a:ext cx="8823361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799"/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3B183-A821-4095-A363-9EC968635539}" type="datetimeFigureOut">
              <a:rPr lang="en-US" dirty="0"/>
              <a:pPr/>
              <a:t>2/8/2021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32" name="Rectangle 31"/>
          <p:cNvSpPr/>
          <p:nvPr/>
        </p:nvSpPr>
        <p:spPr>
          <a:xfrm>
            <a:off x="10435094" y="0"/>
            <a:ext cx="685621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971531867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-2372"/>
            <a:ext cx="12188825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653" y="2370667"/>
            <a:ext cx="8823362" cy="1822514"/>
          </a:xfrm>
        </p:spPr>
        <p:txBody>
          <a:bodyPr anchor="b"/>
          <a:lstStyle>
            <a:lvl1pPr algn="l">
              <a:defRPr sz="3999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654" y="5033068"/>
            <a:ext cx="8823361" cy="860400"/>
          </a:xfrm>
        </p:spPr>
        <p:txBody>
          <a:bodyPr anchor="t"/>
          <a:lstStyle>
            <a:lvl1pPr marL="0" indent="0" algn="l">
              <a:buNone/>
              <a:defRPr sz="1999" cap="none">
                <a:solidFill>
                  <a:schemeClr val="accent1"/>
                </a:solidFill>
              </a:defRPr>
            </a:lvl1pPr>
            <a:lvl2pPr marL="457063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141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1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2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1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3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4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5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D01B4-0AA5-45E6-B2E6-5FA4078AEBCF}" type="datetimeFigureOut">
              <a:rPr lang="en-US" dirty="0"/>
              <a:pPr/>
              <a:t>2/8/2021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0435094" y="0"/>
            <a:ext cx="685621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097033912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599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653" y="2617299"/>
            <a:ext cx="3128353" cy="576262"/>
          </a:xfrm>
        </p:spPr>
        <p:txBody>
          <a:bodyPr anchor="b">
            <a:noAutofit/>
          </a:bodyPr>
          <a:lstStyle>
            <a:lvl1pPr marL="0" indent="0">
              <a:buNone/>
              <a:defRPr sz="2399" b="0">
                <a:solidFill>
                  <a:schemeClr val="accent1"/>
                </a:solidFill>
              </a:defRPr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653" y="3193561"/>
            <a:ext cx="3128353" cy="283349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1546" y="2603502"/>
            <a:ext cx="3144561" cy="576262"/>
          </a:xfrm>
        </p:spPr>
        <p:txBody>
          <a:bodyPr anchor="b">
            <a:noAutofit/>
          </a:bodyPr>
          <a:lstStyle>
            <a:lvl1pPr marL="0" indent="0">
              <a:buNone/>
              <a:defRPr sz="2399" b="0">
                <a:solidFill>
                  <a:schemeClr val="accent1"/>
                </a:solidFill>
              </a:defRPr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1546" y="3193562"/>
            <a:ext cx="3144561" cy="283349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4647" y="2617300"/>
            <a:ext cx="3160206" cy="576261"/>
          </a:xfrm>
        </p:spPr>
        <p:txBody>
          <a:bodyPr anchor="b">
            <a:noAutofit/>
          </a:bodyPr>
          <a:lstStyle>
            <a:lvl1pPr marL="0" indent="0">
              <a:buNone/>
              <a:defRPr sz="2399" b="0">
                <a:solidFill>
                  <a:schemeClr val="accent1"/>
                </a:solidFill>
              </a:defRPr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4647" y="3193562"/>
            <a:ext cx="3163895" cy="28334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402824" y="2569634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70377" y="2569634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7335C-0450-40D7-8612-B3203BED4F28}" type="datetimeFigureOut">
              <a:rPr lang="en-US" dirty="0"/>
              <a:pPr/>
              <a:t>2/8/2021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61951422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599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652" y="4532845"/>
            <a:ext cx="3049645" cy="576262"/>
          </a:xfrm>
        </p:spPr>
        <p:txBody>
          <a:bodyPr anchor="b">
            <a:noAutofit/>
          </a:bodyPr>
          <a:lstStyle>
            <a:lvl1pPr marL="0" indent="0">
              <a:buNone/>
              <a:defRPr sz="2399" b="0">
                <a:solidFill>
                  <a:schemeClr val="accent1"/>
                </a:solidFill>
              </a:defRPr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205" y="2603500"/>
            <a:ext cx="2690541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063" indent="0">
              <a:buNone/>
              <a:defRPr sz="1600"/>
            </a:lvl2pPr>
            <a:lvl3pPr marL="914126" indent="0">
              <a:buNone/>
              <a:defRPr sz="1600"/>
            </a:lvl3pPr>
            <a:lvl4pPr marL="1371189" indent="0">
              <a:buNone/>
              <a:defRPr sz="1600"/>
            </a:lvl4pPr>
            <a:lvl5pPr marL="1828251" indent="0">
              <a:buNone/>
              <a:defRPr sz="1600"/>
            </a:lvl5pPr>
            <a:lvl6pPr marL="2285314" indent="0">
              <a:buNone/>
              <a:defRPr sz="1600"/>
            </a:lvl6pPr>
            <a:lvl7pPr marL="2742377" indent="0">
              <a:buNone/>
              <a:defRPr sz="1600"/>
            </a:lvl7pPr>
            <a:lvl8pPr marL="3199440" indent="0">
              <a:buNone/>
              <a:defRPr sz="1600"/>
            </a:lvl8pPr>
            <a:lvl9pPr marL="3656503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653" y="5109108"/>
            <a:ext cx="3049643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1346" y="4532846"/>
            <a:ext cx="3045973" cy="651156"/>
          </a:xfrm>
        </p:spPr>
        <p:txBody>
          <a:bodyPr anchor="b">
            <a:noAutofit/>
          </a:bodyPr>
          <a:lstStyle>
            <a:lvl1pPr marL="0" indent="0">
              <a:buNone/>
              <a:defRPr sz="2399" b="0">
                <a:solidFill>
                  <a:schemeClr val="accent1"/>
                </a:solidFill>
              </a:defRPr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7227" y="2603500"/>
            <a:ext cx="2690540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063" indent="0">
              <a:buNone/>
              <a:defRPr sz="1600"/>
            </a:lvl2pPr>
            <a:lvl3pPr marL="914126" indent="0">
              <a:buNone/>
              <a:defRPr sz="1600"/>
            </a:lvl3pPr>
            <a:lvl4pPr marL="1371189" indent="0">
              <a:buNone/>
              <a:defRPr sz="1600"/>
            </a:lvl4pPr>
            <a:lvl5pPr marL="1828251" indent="0">
              <a:buNone/>
              <a:defRPr sz="1600"/>
            </a:lvl5pPr>
            <a:lvl6pPr marL="2285314" indent="0">
              <a:buNone/>
              <a:defRPr sz="1600"/>
            </a:lvl6pPr>
            <a:lvl7pPr marL="2742377" indent="0">
              <a:buNone/>
              <a:defRPr sz="1600"/>
            </a:lvl7pPr>
            <a:lvl8pPr marL="3199440" indent="0">
              <a:buNone/>
              <a:defRPr sz="1600"/>
            </a:lvl8pPr>
            <a:lvl9pPr marL="3656503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75" y="5184002"/>
            <a:ext cx="3049644" cy="84305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1355" y="4532847"/>
            <a:ext cx="3049644" cy="651154"/>
          </a:xfrm>
        </p:spPr>
        <p:txBody>
          <a:bodyPr anchor="b">
            <a:noAutofit/>
          </a:bodyPr>
          <a:lstStyle>
            <a:lvl1pPr marL="0" indent="0">
              <a:buNone/>
              <a:defRPr sz="2399" b="0">
                <a:solidFill>
                  <a:schemeClr val="accent1"/>
                </a:solidFill>
              </a:defRPr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0905" y="2603500"/>
            <a:ext cx="2690541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063" indent="0">
              <a:buNone/>
              <a:defRPr sz="1600"/>
            </a:lvl2pPr>
            <a:lvl3pPr marL="914126" indent="0">
              <a:buNone/>
              <a:defRPr sz="1600"/>
            </a:lvl3pPr>
            <a:lvl4pPr marL="1371189" indent="0">
              <a:buNone/>
              <a:defRPr sz="1600"/>
            </a:lvl4pPr>
            <a:lvl5pPr marL="1828251" indent="0">
              <a:buNone/>
              <a:defRPr sz="1600"/>
            </a:lvl5pPr>
            <a:lvl6pPr marL="2285314" indent="0">
              <a:buNone/>
              <a:defRPr sz="1600"/>
            </a:lvl6pPr>
            <a:lvl7pPr marL="2742377" indent="0">
              <a:buNone/>
              <a:defRPr sz="1600"/>
            </a:lvl7pPr>
            <a:lvl8pPr marL="3199440" indent="0">
              <a:buNone/>
              <a:defRPr sz="1600"/>
            </a:lvl8pPr>
            <a:lvl9pPr marL="3656503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1355" y="5184001"/>
            <a:ext cx="3049643" cy="84305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7010" y="2603500"/>
            <a:ext cx="0" cy="351759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99873" y="2603500"/>
            <a:ext cx="0" cy="34925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6A105-2A1C-4284-B4EA-07CF89B1A393}" type="datetimeFigureOut">
              <a:rPr lang="en-US" dirty="0"/>
              <a:pPr/>
              <a:t>2/8/2021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50034129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652" y="973668"/>
            <a:ext cx="8823362" cy="706964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BE609-F3F2-45E6-BD6A-E03A8C86C1AE}" type="datetimeFigureOut">
              <a:rPr lang="en-US" dirty="0"/>
              <a:pPr/>
              <a:t>2/8/2021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88367062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2"/>
            <a:ext cx="12188825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74523" y="1278468"/>
            <a:ext cx="1413565" cy="4748589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653" y="1278468"/>
            <a:ext cx="6245919" cy="474859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4AD68-089C-4467-A8F3-EA2BBCA6B44E}" type="datetimeFigureOut">
              <a:rPr lang="en-US" dirty="0"/>
              <a:pPr/>
              <a:t>2/8/2021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5094" y="0"/>
            <a:ext cx="685621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386505492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162" y="2130426"/>
            <a:ext cx="10360501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324" y="3886200"/>
            <a:ext cx="8532178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D9CFF-7F7D-434D-A481-C785897D1C54}" type="datetimeFigureOut">
              <a:rPr lang="ru-RU" smtClean="0"/>
              <a:pPr/>
              <a:t>08.02.2021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0D84C-CC22-41CC-8297-8B6A1FA7CD8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59200558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D9CFF-7F7D-434D-A481-C785897D1C54}" type="datetimeFigureOut">
              <a:rPr lang="ru-RU" smtClean="0"/>
              <a:pPr/>
              <a:t>08.02.2021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0D84C-CC22-41CC-8297-8B6A1FA7CD8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35710559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2833" y="4406901"/>
            <a:ext cx="1036050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2833" y="2906713"/>
            <a:ext cx="1036050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D9CFF-7F7D-434D-A481-C785897D1C54}" type="datetimeFigureOut">
              <a:rPr lang="ru-RU" smtClean="0"/>
              <a:pPr/>
              <a:t>08.02.2021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0D84C-CC22-41CC-8297-8B6A1FA7CD8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8135958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441" y="1600201"/>
            <a:ext cx="538339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5986" y="1600201"/>
            <a:ext cx="538339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D9CFF-7F7D-434D-A481-C785897D1C54}" type="datetimeFigureOut">
              <a:rPr lang="ru-RU" smtClean="0"/>
              <a:pPr/>
              <a:t>08.02.2021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0D84C-CC22-41CC-8297-8B6A1FA7CD8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35459657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441" y="1535113"/>
            <a:ext cx="5385514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9441" y="2174875"/>
            <a:ext cx="538551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1754" y="1535113"/>
            <a:ext cx="538763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1754" y="2174875"/>
            <a:ext cx="538763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D9CFF-7F7D-434D-A481-C785897D1C54}" type="datetimeFigureOut">
              <a:rPr lang="ru-RU" smtClean="0"/>
              <a:pPr/>
              <a:t>08.02.2021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0D84C-CC22-41CC-8297-8B6A1FA7CD8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7478865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D9CFF-7F7D-434D-A481-C785897D1C54}" type="datetimeFigureOut">
              <a:rPr lang="ru-RU" smtClean="0"/>
              <a:pPr/>
              <a:t>08.02.2021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0D84C-CC22-41CC-8297-8B6A1FA7CD8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80093225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D9CFF-7F7D-434D-A481-C785897D1C54}" type="datetimeFigureOut">
              <a:rPr lang="ru-RU" smtClean="0"/>
              <a:pPr/>
              <a:t>08.02.2021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0D84C-CC22-41CC-8297-8B6A1FA7CD8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01398840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442" y="273050"/>
            <a:ext cx="4010039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65492" y="273051"/>
            <a:ext cx="681389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442" y="1435101"/>
            <a:ext cx="4010039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D9CFF-7F7D-434D-A481-C785897D1C54}" type="datetimeFigureOut">
              <a:rPr lang="ru-RU" smtClean="0"/>
              <a:pPr/>
              <a:t>08.02.2021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0D84C-CC22-41CC-8297-8B6A1FA7CD8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11909786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095" y="4800600"/>
            <a:ext cx="731329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095" y="612775"/>
            <a:ext cx="731329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095" y="5367338"/>
            <a:ext cx="731329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D9CFF-7F7D-434D-A481-C785897D1C54}" type="datetimeFigureOut">
              <a:rPr lang="ru-RU" smtClean="0"/>
              <a:pPr/>
              <a:t>08.02.2021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0D84C-CC22-41CC-8297-8B6A1FA7CD8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33144647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D9CFF-7F7D-434D-A481-C785897D1C54}" type="datetimeFigureOut">
              <a:rPr lang="ru-RU" smtClean="0"/>
              <a:pPr/>
              <a:t>08.02.2021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0D84C-CC22-41CC-8297-8B6A1FA7CD8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75973127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6898" y="274639"/>
            <a:ext cx="2742486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441" y="274639"/>
            <a:ext cx="802431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D9CFF-7F7D-434D-A481-C785897D1C54}" type="datetimeFigureOut">
              <a:rPr lang="ru-RU" smtClean="0"/>
              <a:pPr/>
              <a:t>08.02.2021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0D84C-CC22-41CC-8297-8B6A1FA7CD8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031814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13" Type="http://schemas.openxmlformats.org/officeDocument/2006/relationships/slideLayout" Target="../slideLayouts/slideLayout59.xml"/><Relationship Id="rId18" Type="http://schemas.openxmlformats.org/officeDocument/2006/relationships/theme" Target="../theme/theme5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slideLayout" Target="../slideLayouts/slideLayout58.xml"/><Relationship Id="rId17" Type="http://schemas.openxmlformats.org/officeDocument/2006/relationships/slideLayout" Target="../slideLayouts/slideLayout63.xml"/><Relationship Id="rId2" Type="http://schemas.openxmlformats.org/officeDocument/2006/relationships/slideLayout" Target="../slideLayouts/slideLayout48.xml"/><Relationship Id="rId16" Type="http://schemas.openxmlformats.org/officeDocument/2006/relationships/slideLayout" Target="../slideLayouts/slideLayout62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5" Type="http://schemas.openxmlformats.org/officeDocument/2006/relationships/slideLayout" Target="../slideLayouts/slideLayout61.xml"/><Relationship Id="rId10" Type="http://schemas.openxmlformats.org/officeDocument/2006/relationships/slideLayout" Target="../slideLayouts/slideLayout56.xml"/><Relationship Id="rId19" Type="http://schemas.openxmlformats.org/officeDocument/2006/relationships/image" Target="../media/image3.jpeg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Relationship Id="rId14" Type="http://schemas.openxmlformats.org/officeDocument/2006/relationships/slideLayout" Target="../slideLayouts/slideLayout60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1.xml"/><Relationship Id="rId3" Type="http://schemas.openxmlformats.org/officeDocument/2006/relationships/slideLayout" Target="../slideLayouts/slideLayout66.xml"/><Relationship Id="rId7" Type="http://schemas.openxmlformats.org/officeDocument/2006/relationships/slideLayout" Target="../slideLayouts/slideLayout70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65.xml"/><Relationship Id="rId1" Type="http://schemas.openxmlformats.org/officeDocument/2006/relationships/slideLayout" Target="../slideLayouts/slideLayout64.xml"/><Relationship Id="rId6" Type="http://schemas.openxmlformats.org/officeDocument/2006/relationships/slideLayout" Target="../slideLayouts/slideLayout69.xml"/><Relationship Id="rId11" Type="http://schemas.openxmlformats.org/officeDocument/2006/relationships/slideLayout" Target="../slideLayouts/slideLayout74.xml"/><Relationship Id="rId5" Type="http://schemas.openxmlformats.org/officeDocument/2006/relationships/slideLayout" Target="../slideLayouts/slideLayout68.xml"/><Relationship Id="rId10" Type="http://schemas.openxmlformats.org/officeDocument/2006/relationships/slideLayout" Target="../slideLayouts/slideLayout73.xml"/><Relationship Id="rId4" Type="http://schemas.openxmlformats.org/officeDocument/2006/relationships/slideLayout" Target="../slideLayouts/slideLayout67.xml"/><Relationship Id="rId9" Type="http://schemas.openxmlformats.org/officeDocument/2006/relationships/slideLayout" Target="../slideLayouts/slideLayout7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1065212" y="533400"/>
            <a:ext cx="8686801" cy="10668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ru-RU" noProof="0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5212" y="1828800"/>
            <a:ext cx="8686801" cy="4191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noProof="0" dirty="0"/>
              <a:t>Образец текста</a:t>
            </a:r>
          </a:p>
          <a:p>
            <a:pPr lvl="1" rtl="0"/>
            <a:r>
              <a:rPr lang="ru-RU" noProof="0" dirty="0"/>
              <a:t>Второй уровень</a:t>
            </a:r>
          </a:p>
          <a:p>
            <a:pPr lvl="2" rtl="0"/>
            <a:r>
              <a:rPr lang="ru-RU" noProof="0" dirty="0"/>
              <a:t>Третий уровень</a:t>
            </a:r>
          </a:p>
          <a:p>
            <a:pPr lvl="3" rtl="0"/>
            <a:r>
              <a:rPr lang="ru-RU" noProof="0" dirty="0"/>
              <a:t>Четвертый уровень</a:t>
            </a:r>
          </a:p>
          <a:p>
            <a:pPr lvl="4" rtl="0"/>
            <a:r>
              <a:rPr lang="ru-RU" noProof="0" dirty="0"/>
              <a:t>Пятый уровень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1065213" y="6155267"/>
            <a:ext cx="5653087" cy="2730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4" name="Дата 3"/>
          <p:cNvSpPr>
            <a:spLocks noGrp="1"/>
          </p:cNvSpPr>
          <p:nvPr>
            <p:ph type="dt" sz="half" idx="2"/>
          </p:nvPr>
        </p:nvSpPr>
        <p:spPr>
          <a:xfrm>
            <a:off x="6932612" y="6155267"/>
            <a:ext cx="1371600" cy="2730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pPr rtl="0"/>
            <a:fld id="{3EC021FF-AB57-4586-84F8-E7B58F4C688D}" type="datetime1">
              <a:rPr lang="ru-RU" noProof="0" smtClean="0"/>
              <a:pPr rtl="0"/>
              <a:t>08.02.2021</a:t>
            </a:fld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532812" y="6155267"/>
            <a:ext cx="1219201" cy="2730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pPr rtl="0"/>
            <a:fld id="{AAEAE4A8-A6E5-453E-B946-FB774B73F48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1327670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36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tx1">
            <a:lumMod val="65000"/>
            <a:lumOff val="35000"/>
          </a:schemeClr>
        </a:buClr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tx1">
            <a:lumMod val="65000"/>
            <a:lumOff val="35000"/>
          </a:schemeClr>
        </a:buClr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77240" indent="-182880" algn="l" defTabSz="914400" rtl="0" eaLnBrk="1" latinLnBrk="0" hangingPunct="1">
        <a:lnSpc>
          <a:spcPct val="90000"/>
        </a:lnSpc>
        <a:spcBef>
          <a:spcPts val="600"/>
        </a:spcBef>
        <a:buClr>
          <a:schemeClr val="tx1">
            <a:lumMod val="65000"/>
            <a:lumOff val="35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60120" indent="-182880" algn="l" defTabSz="914400" rtl="0" eaLnBrk="1" latinLnBrk="0" hangingPunct="1">
        <a:lnSpc>
          <a:spcPct val="90000"/>
        </a:lnSpc>
        <a:spcBef>
          <a:spcPts val="600"/>
        </a:spcBef>
        <a:buClr>
          <a:schemeClr val="tx1">
            <a:lumMod val="65000"/>
            <a:lumOff val="35000"/>
          </a:schemeClr>
        </a:buClr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37160" algn="l" defTabSz="914400" rtl="0" eaLnBrk="1" latinLnBrk="0" hangingPunct="1">
        <a:lnSpc>
          <a:spcPct val="90000"/>
        </a:lnSpc>
        <a:spcBef>
          <a:spcPts val="600"/>
        </a:spcBef>
        <a:buClr>
          <a:schemeClr val="tx1">
            <a:lumMod val="65000"/>
            <a:lumOff val="35000"/>
          </a:schemeClr>
        </a:buClr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234440" indent="-13716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1371600" indent="-13716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1508760" indent="-13716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1645920" indent="-13716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AC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442" y="1447801"/>
            <a:ext cx="10967827" cy="46767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Для правки структуры щелкните мышью</a:t>
            </a:r>
          </a:p>
          <a:p>
            <a:pPr lvl="1"/>
            <a:r>
              <a:rPr lang="en-GB"/>
              <a:t>Второй уровень структуры</a:t>
            </a:r>
          </a:p>
          <a:p>
            <a:pPr lvl="2"/>
            <a:r>
              <a:rPr lang="en-GB"/>
              <a:t>Третий уровень структуры</a:t>
            </a:r>
          </a:p>
          <a:p>
            <a:pPr lvl="3"/>
            <a:r>
              <a:rPr lang="en-GB"/>
              <a:t>Четвёртый уровень структуры</a:t>
            </a:r>
          </a:p>
          <a:p>
            <a:pPr lvl="4"/>
            <a:r>
              <a:rPr lang="en-GB"/>
              <a:t>Пятый уровень структуры</a:t>
            </a:r>
          </a:p>
          <a:p>
            <a:pPr lvl="4"/>
            <a:r>
              <a:rPr lang="en-GB"/>
              <a:t>Шестой уровень структуры</a:t>
            </a:r>
          </a:p>
          <a:p>
            <a:pPr lvl="4"/>
            <a:r>
              <a:rPr lang="en-GB"/>
              <a:t>Седьмой уровень структуры</a:t>
            </a:r>
          </a:p>
          <a:p>
            <a:pPr lvl="4"/>
            <a:r>
              <a:rPr lang="en-GB"/>
              <a:t>Восьмой уровень структуры</a:t>
            </a:r>
          </a:p>
          <a:p>
            <a:pPr lvl="4"/>
            <a:r>
              <a:rPr lang="en-GB"/>
              <a:t>Девятый уровень структуры</a:t>
            </a:r>
          </a:p>
        </p:txBody>
      </p:sp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7719589" y="6203951"/>
            <a:ext cx="3453500" cy="3841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 sz="1800"/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2844059" y="6203951"/>
            <a:ext cx="4773956" cy="3841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 sz="180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sldNum"/>
          </p:nvPr>
        </p:nvSpPr>
        <p:spPr bwMode="auto">
          <a:xfrm>
            <a:off x="11211180" y="6181726"/>
            <a:ext cx="810473" cy="4556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b="0">
                <a:solidFill>
                  <a:srgbClr val="49412B"/>
                </a:solidFill>
              </a:defRPr>
            </a:lvl1pPr>
          </a:lstStyle>
          <a:p>
            <a:fld id="{D72CA4A1-8079-4B0A-B5CB-E1C9E0BB6BFD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609442" y="152401"/>
            <a:ext cx="10967827" cy="12176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Для правки текста заголовка щелкните мышью</a:t>
            </a:r>
          </a:p>
        </p:txBody>
      </p:sp>
    </p:spTree>
    <p:extLst>
      <p:ext uri="{BB962C8B-B14F-4D97-AF65-F5344CB8AC3E}">
        <p14:creationId xmlns:p14="http://schemas.microsoft.com/office/powerpoint/2010/main" xmlns="" val="23582179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200">
          <a:solidFill>
            <a:srgbClr val="F9F9F9"/>
          </a:solidFill>
          <a:latin typeface="+mj-lt"/>
          <a:ea typeface="+mj-ea"/>
          <a:cs typeface="+mj-cs"/>
        </a:defRPr>
      </a:lvl1pPr>
      <a:lvl2pPr marL="742950" indent="-285750"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200">
          <a:solidFill>
            <a:srgbClr val="F9F9F9"/>
          </a:solidFill>
          <a:latin typeface="Constantia" pitchFamily="16" charset="0"/>
          <a:ea typeface="Microsoft YaHei" charset="-122"/>
        </a:defRPr>
      </a:lvl2pPr>
      <a:lvl3pPr marL="1143000" indent="-228600"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200">
          <a:solidFill>
            <a:srgbClr val="F9F9F9"/>
          </a:solidFill>
          <a:latin typeface="Constantia" pitchFamily="16" charset="0"/>
          <a:ea typeface="Microsoft YaHei" charset="-122"/>
        </a:defRPr>
      </a:lvl3pPr>
      <a:lvl4pPr marL="1600200" indent="-228600"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200">
          <a:solidFill>
            <a:srgbClr val="F9F9F9"/>
          </a:solidFill>
          <a:latin typeface="Constantia" pitchFamily="16" charset="0"/>
          <a:ea typeface="Microsoft YaHei" charset="-122"/>
        </a:defRPr>
      </a:lvl4pPr>
      <a:lvl5pPr marL="2057400" indent="-228600"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200">
          <a:solidFill>
            <a:srgbClr val="F9F9F9"/>
          </a:solidFill>
          <a:latin typeface="Constantia" pitchFamily="16" charset="0"/>
          <a:ea typeface="Microsoft YaHei" charset="-122"/>
        </a:defRPr>
      </a:lvl5pPr>
      <a:lvl6pPr marL="2514600" indent="-228600"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200">
          <a:solidFill>
            <a:srgbClr val="F9F9F9"/>
          </a:solidFill>
          <a:latin typeface="Constantia" pitchFamily="16" charset="0"/>
          <a:ea typeface="Microsoft YaHei" charset="-122"/>
        </a:defRPr>
      </a:lvl6pPr>
      <a:lvl7pPr marL="2971800" indent="-228600"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200">
          <a:solidFill>
            <a:srgbClr val="F9F9F9"/>
          </a:solidFill>
          <a:latin typeface="Constantia" pitchFamily="16" charset="0"/>
          <a:ea typeface="Microsoft YaHei" charset="-122"/>
        </a:defRPr>
      </a:lvl7pPr>
      <a:lvl8pPr marL="3429000" indent="-228600"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200">
          <a:solidFill>
            <a:srgbClr val="F9F9F9"/>
          </a:solidFill>
          <a:latin typeface="Constantia" pitchFamily="16" charset="0"/>
          <a:ea typeface="Microsoft YaHei" charset="-122"/>
        </a:defRPr>
      </a:lvl8pPr>
      <a:lvl9pPr marL="3886200" indent="-228600"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200">
          <a:solidFill>
            <a:srgbClr val="F9F9F9"/>
          </a:solidFill>
          <a:latin typeface="Constantia" pitchFamily="16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6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3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444D26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spcBef>
          <a:spcPts val="3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1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spcBef>
          <a:spcPts val="3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9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spcBef>
          <a:spcPts val="338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6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eaLnBrk="0" fontAlgn="base" hangingPunct="0">
        <a:spcBef>
          <a:spcPts val="338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6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eaLnBrk="0" fontAlgn="base" hangingPunct="0">
        <a:spcBef>
          <a:spcPts val="338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6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eaLnBrk="0" fontAlgn="base" hangingPunct="0">
        <a:spcBef>
          <a:spcPts val="338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6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eaLnBrk="0" fontAlgn="base" hangingPunct="0">
        <a:spcBef>
          <a:spcPts val="338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6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7982" y="365126"/>
            <a:ext cx="1051286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7982" y="1825625"/>
            <a:ext cx="10512862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7982" y="6356351"/>
            <a:ext cx="274248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B6091A-D821-478C-BFD6-682BFA19CF04}" type="datetimeFigureOut">
              <a:rPr lang="ru-RU" smtClean="0"/>
              <a:pPr/>
              <a:t>08.02.2021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7549" y="6356351"/>
            <a:ext cx="41137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08357" y="6356351"/>
            <a:ext cx="274248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B2EDEE-DC2E-4FC7-88FE-4935DBCE39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539807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l" defTabSz="914126" rtl="0" eaLnBrk="1" latinLnBrk="0" hangingPunct="1">
        <a:lnSpc>
          <a:spcPct val="90000"/>
        </a:lnSpc>
        <a:spcBef>
          <a:spcPct val="0"/>
        </a:spcBef>
        <a:buNone/>
        <a:defRPr sz="439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31" indent="-228531" algn="l" defTabSz="914126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685594" indent="-228531" algn="l" defTabSz="91412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399" kern="1200">
          <a:solidFill>
            <a:schemeClr val="tx1"/>
          </a:solidFill>
          <a:latin typeface="+mn-lt"/>
          <a:ea typeface="+mn-ea"/>
          <a:cs typeface="+mn-cs"/>
        </a:defRPr>
      </a:lvl2pPr>
      <a:lvl3pPr marL="1142657" indent="-228531" algn="l" defTabSz="91412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99" kern="1200">
          <a:solidFill>
            <a:schemeClr val="tx1"/>
          </a:solidFill>
          <a:latin typeface="+mn-lt"/>
          <a:ea typeface="+mn-ea"/>
          <a:cs typeface="+mn-cs"/>
        </a:defRPr>
      </a:lvl3pPr>
      <a:lvl4pPr marL="1599720" indent="-228531" algn="l" defTabSz="91412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2056783" indent="-228531" algn="l" defTabSz="91412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513846" indent="-228531" algn="l" defTabSz="91412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970908" indent="-228531" algn="l" defTabSz="91412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427971" indent="-228531" algn="l" defTabSz="91412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885034" indent="-228531" algn="l" defTabSz="91412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7063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4126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1189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8251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5314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2377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9440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6503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14162" y="609600"/>
            <a:ext cx="10360501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162" y="1981200"/>
            <a:ext cx="10360501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162" y="6248400"/>
            <a:ext cx="253933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4515" y="6248400"/>
            <a:ext cx="385979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5324" y="6248400"/>
            <a:ext cx="253933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7F3C0B90-032A-4B6E-BD2A-87AA5249E4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049982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  <p:sldLayoutId id="2147483709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-2372"/>
            <a:ext cx="12188825" cy="6867027"/>
            <a:chOff x="0" y="-2373"/>
            <a:chExt cx="12192000" cy="6867027"/>
          </a:xfrm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0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653" y="973668"/>
            <a:ext cx="8759131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654" y="2603500"/>
            <a:ext cx="8759130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48165" y="6394062"/>
            <a:ext cx="990341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7E0D914D-B099-4142-A885-11F276715148}" type="datetimeFigureOut">
              <a:rPr lang="en-US" dirty="0"/>
              <a:pPr/>
              <a:t>2/8/2021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28221" y="6391839"/>
            <a:ext cx="3858790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 b="1" i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22" name="Rectangle 21"/>
          <p:cNvSpPr/>
          <p:nvPr/>
        </p:nvSpPr>
        <p:spPr>
          <a:xfrm>
            <a:off x="10435094" y="0"/>
            <a:ext cx="685621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49844" y="295730"/>
            <a:ext cx="837981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799" b="0" i="0">
                <a:solidFill>
                  <a:schemeClr val="bg1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556217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  <p:sldLayoutId id="2147483722" r:id="rId12"/>
    <p:sldLayoutId id="2147483723" r:id="rId13"/>
    <p:sldLayoutId id="2147483724" r:id="rId14"/>
    <p:sldLayoutId id="2147483725" r:id="rId15"/>
    <p:sldLayoutId id="2147483726" r:id="rId16"/>
    <p:sldLayoutId id="2147483727" r:id="rId17"/>
  </p:sldLayoutIdLst>
  <p:hf sldNum="0" hdr="0" ftr="0" dt="0"/>
  <p:txStyles>
    <p:titleStyle>
      <a:lvl1pPr algn="l" defTabSz="457063" rtl="0" eaLnBrk="1" latinLnBrk="0" hangingPunct="1">
        <a:spcBef>
          <a:spcPct val="0"/>
        </a:spcBef>
        <a:buNone/>
        <a:defRPr sz="3599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797" indent="-342797" algn="l" defTabSz="457063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799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727" indent="-285664" algn="l" defTabSz="457063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2657" indent="-228531" algn="l" defTabSz="457063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599720" indent="-228531" algn="l" defTabSz="457063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6783" indent="-228531" algn="l" defTabSz="457063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3846" indent="-228531" algn="l" defTabSz="457063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0908" indent="-228531" algn="l" defTabSz="457063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7971" indent="-228531" algn="l" defTabSz="457063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5034" indent="-228531" algn="l" defTabSz="457063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7063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4126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1189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8251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5314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2377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9440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6503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441" y="274638"/>
            <a:ext cx="1096994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441" y="1600201"/>
            <a:ext cx="10969943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441" y="6356351"/>
            <a:ext cx="28440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4D9CFF-7F7D-434D-A481-C785897D1C54}" type="datetimeFigureOut">
              <a:rPr lang="ru-RU" smtClean="0"/>
              <a:pPr/>
              <a:t>08.02.2021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4515" y="6356351"/>
            <a:ext cx="385979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5325" y="6356351"/>
            <a:ext cx="28440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40D84C-CC22-41CC-8297-8B6A1FA7CD8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55504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  <p:sldLayoutId id="2147483738" r:id="rId10"/>
    <p:sldLayoutId id="214748373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5.xml"/><Relationship Id="rId4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7" Type="http://schemas.openxmlformats.org/officeDocument/2006/relationships/image" Target="../media/image34.png"/><Relationship Id="rId2" Type="http://schemas.openxmlformats.org/officeDocument/2006/relationships/slideLayout" Target="../slideLayouts/slideLayout48.xml"/><Relationship Id="rId1" Type="http://schemas.openxmlformats.org/officeDocument/2006/relationships/video" Target="NULL" TargetMode="External"/><Relationship Id="rId6" Type="http://schemas.microsoft.com/office/2007/relationships/media" Target="../media/media1.MOV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4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57.xml"/><Relationship Id="rId6" Type="http://schemas.openxmlformats.org/officeDocument/2006/relationships/image" Target="../media/image41.jpe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47.xml"/><Relationship Id="rId6" Type="http://schemas.openxmlformats.org/officeDocument/2006/relationships/image" Target="../media/image46.jpeg"/><Relationship Id="rId11" Type="http://schemas.openxmlformats.org/officeDocument/2006/relationships/image" Target="../media/image51.png"/><Relationship Id="rId5" Type="http://schemas.openxmlformats.org/officeDocument/2006/relationships/image" Target="../media/image45.png"/><Relationship Id="rId10" Type="http://schemas.openxmlformats.org/officeDocument/2006/relationships/image" Target="../media/image50.jpeg"/><Relationship Id="rId4" Type="http://schemas.openxmlformats.org/officeDocument/2006/relationships/image" Target="../media/image44.png"/><Relationship Id="rId9" Type="http://schemas.openxmlformats.org/officeDocument/2006/relationships/image" Target="../media/image49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type="subTitle" idx="1"/>
          </p:nvPr>
        </p:nvSpPr>
        <p:spPr>
          <a:xfrm>
            <a:off x="549796" y="2420888"/>
            <a:ext cx="5029201" cy="1397000"/>
          </a:xfrm>
        </p:spPr>
        <p:txBody>
          <a:bodyPr rtlCol="0"/>
          <a:lstStyle/>
          <a:p>
            <a:pPr rtl="0"/>
            <a:r>
              <a:rPr lang="ru-RU" dirty="0"/>
              <a:t>Развитие сегодня и завтра</a:t>
            </a:r>
          </a:p>
          <a:p>
            <a:pPr rtl="0"/>
            <a:endParaRPr lang="ru-RU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12221D8C-E275-4519-A552-D5B629CAB22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988" t="10980" r="35619" b="7797"/>
          <a:stretch/>
        </p:blipFill>
        <p:spPr>
          <a:xfrm>
            <a:off x="261764" y="404664"/>
            <a:ext cx="4644000" cy="18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58128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845940" y="-122863"/>
            <a:ext cx="8540158" cy="10823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ru-RU" sz="1200" dirty="0">
              <a:solidFill>
                <a:srgbClr val="00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Медицинские направления иммунологического </a:t>
            </a:r>
            <a:r>
              <a:rPr lang="ru-RU" sz="2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отделениия</a:t>
            </a:r>
            <a:endParaRPr lang="ru-RU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just" fontAlgn="base">
              <a:lnSpc>
                <a:spcPts val="1000"/>
              </a:lnSpc>
              <a:spcBef>
                <a:spcPct val="0"/>
              </a:spcBef>
              <a:spcAft>
                <a:spcPct val="0"/>
              </a:spcAft>
            </a:pPr>
            <a:endParaRPr lang="ru-RU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>
                <a:solidFill>
                  <a:srgbClr val="2D2DB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Лечение пациентов</a:t>
            </a:r>
            <a:endParaRPr lang="ru-RU" sz="1600" b="1" dirty="0">
              <a:solidFill>
                <a:srgbClr val="2D2DB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1953444" y="1001634"/>
            <a:ext cx="8712968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  </a:t>
            </a:r>
            <a:r>
              <a:rPr lang="ru-RU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первичными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(врожденными)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иммунодефицитами в возрасте старше 18 лет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ru-RU" sz="1600" dirty="0">
              <a:solidFill>
                <a:srgbClr val="000000"/>
              </a:solidFill>
              <a:latin typeface="Times New Roman" pitchFamily="18" charset="0"/>
              <a:ea typeface="Microsoft YaHei"/>
              <a:cs typeface="Times New Roman" pitchFamily="18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со </a:t>
            </a:r>
            <a:r>
              <a:rPr lang="ru-RU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вторичными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(приобретенными)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 err="1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иммунодефицитными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состояниями: </a:t>
            </a:r>
            <a:endParaRPr lang="ru-RU" sz="1000" dirty="0">
              <a:solidFill>
                <a:srgbClr val="000000"/>
              </a:solidFill>
              <a:latin typeface="Arial" pitchFamily="34" charset="0"/>
              <a:ea typeface="Microsoft YaHei"/>
              <a:cs typeface="Arial" pitchFamily="34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* низкий уровень иммуноглобулинов, связанный 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 онкологическими заболеваниями и их терапией, 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заболеваниями системы крови,  в сочетании с частыми инфекциями</a:t>
            </a:r>
            <a:endParaRPr lang="ru-RU" sz="1000" dirty="0">
              <a:solidFill>
                <a:srgbClr val="000000"/>
              </a:solidFill>
              <a:latin typeface="Arial" pitchFamily="34" charset="0"/>
              <a:ea typeface="Microsoft YaHei"/>
              <a:cs typeface="Arial" pitchFamily="34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* хронические бактериальные инфекции с затяжным течением и частыми обострениями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* вирусные инфекции	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* грибковые инфекции кожи, слизистых оболочек, внутренних органов</a:t>
            </a:r>
            <a:endParaRPr lang="ru-RU" sz="1000" dirty="0">
              <a:solidFill>
                <a:srgbClr val="000000"/>
              </a:solidFill>
              <a:latin typeface="Arial" pitchFamily="34" charset="0"/>
              <a:ea typeface="Microsoft YaHei"/>
              <a:cs typeface="Arial" pitchFamily="34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* </a:t>
            </a:r>
            <a:r>
              <a:rPr lang="ru-RU" sz="1600" dirty="0" err="1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паразитозы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устойчивые к стандартным методам терапии</a:t>
            </a:r>
            <a:endParaRPr lang="ru-RU" sz="2400" dirty="0">
              <a:solidFill>
                <a:srgbClr val="000000"/>
              </a:solidFill>
              <a:latin typeface="Arial" pitchFamily="34" charset="0"/>
              <a:ea typeface="Microsoft YaHei"/>
              <a:cs typeface="Arial" pitchFamily="34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1773933" y="4077072"/>
            <a:ext cx="8215711" cy="16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solidFill>
                  <a:srgbClr val="2D2DB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Обследование и подбор терапии 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сложных диагностических и клинических случаях:</a:t>
            </a:r>
            <a:endParaRPr lang="ru-RU" sz="1000" dirty="0">
              <a:solidFill>
                <a:srgbClr val="000000"/>
              </a:solidFill>
              <a:latin typeface="Arial" pitchFamily="34" charset="0"/>
              <a:ea typeface="Microsoft YaHei"/>
              <a:cs typeface="Arial" pitchFamily="34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лихорадка неясного генеза</a:t>
            </a:r>
            <a:endParaRPr lang="ru-RU" sz="1000" dirty="0">
              <a:solidFill>
                <a:srgbClr val="000000"/>
              </a:solidFill>
              <a:latin typeface="Arial" pitchFamily="34" charset="0"/>
              <a:ea typeface="Microsoft YaHei"/>
              <a:cs typeface="Arial" pitchFamily="34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длительный субфебрилитет </a:t>
            </a:r>
            <a:endParaRPr lang="ru-RU" sz="1000" dirty="0">
              <a:solidFill>
                <a:srgbClr val="000000"/>
              </a:solidFill>
              <a:latin typeface="Arial" pitchFamily="34" charset="0"/>
              <a:ea typeface="Microsoft YaHei"/>
              <a:cs typeface="Arial" pitchFamily="34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1600" dirty="0" err="1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лимфаденопатия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(увеличение лимфатических узлов)</a:t>
            </a:r>
            <a:endParaRPr lang="ru-RU" sz="1000" dirty="0">
              <a:solidFill>
                <a:srgbClr val="000000"/>
              </a:solidFill>
              <a:latin typeface="Arial" pitchFamily="34" charset="0"/>
              <a:ea typeface="Microsoft YaHei"/>
              <a:cs typeface="Arial" pitchFamily="34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синдром хронической усталости</a:t>
            </a:r>
            <a:endParaRPr lang="ru-RU" sz="1000" dirty="0">
              <a:solidFill>
                <a:srgbClr val="000000"/>
              </a:solidFill>
              <a:latin typeface="Arial" pitchFamily="34" charset="0"/>
              <a:ea typeface="Microsoft YaHei"/>
              <a:cs typeface="Arial" pitchFamily="34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синдром ускоренного СОЭ</a:t>
            </a:r>
            <a:endParaRPr lang="ru-RU" sz="2400" dirty="0">
              <a:solidFill>
                <a:srgbClr val="000000"/>
              </a:solidFill>
              <a:latin typeface="Arial" pitchFamily="34" charset="0"/>
              <a:ea typeface="Microsoft YaHei"/>
              <a:cs typeface="Arial" pitchFamily="34" charset="0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1845940" y="5657672"/>
            <a:ext cx="784887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solidFill>
                  <a:srgbClr val="2D2DB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Обследование  в максимально короткий срок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для уточнения состояния различных систем организма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 обмена веществ (</a:t>
            </a:r>
            <a:r>
              <a:rPr lang="ru-RU" b="1" dirty="0">
                <a:solidFill>
                  <a:srgbClr val="2D2DB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программы</a:t>
            </a:r>
            <a:r>
              <a:rPr lang="en-US" b="1" dirty="0">
                <a:solidFill>
                  <a:srgbClr val="2D2DB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check-up</a:t>
            </a:r>
            <a:r>
              <a:rPr lang="en-US" dirty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</a:t>
            </a:r>
            <a:endParaRPr lang="ru-RU" sz="1050" dirty="0">
              <a:solidFill>
                <a:srgbClr val="000000"/>
              </a:solidFill>
              <a:latin typeface="Arial" pitchFamily="34" charset="0"/>
              <a:ea typeface="Microsoft YaHei"/>
              <a:cs typeface="Arial" pitchFamily="34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>
              <a:solidFill>
                <a:srgbClr val="000000"/>
              </a:solidFill>
              <a:latin typeface="Arial" pitchFamily="34" charset="0"/>
              <a:ea typeface="Microsoft YaHei"/>
              <a:cs typeface="Arial" pitchFamily="34" charset="0"/>
            </a:endParaRPr>
          </a:p>
        </p:txBody>
      </p:sp>
      <p:pic>
        <p:nvPicPr>
          <p:cNvPr id="1029" name="Picture 5" descr="C:\Users\Илона\Pictures\375e5774ac2d0053430c0dcbb31bd2f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14492" y="692697"/>
            <a:ext cx="3240360" cy="2063673"/>
          </a:xfrm>
          <a:prstGeom prst="rect">
            <a:avLst/>
          </a:prstGeom>
          <a:noFill/>
        </p:spPr>
      </p:pic>
      <p:pic>
        <p:nvPicPr>
          <p:cNvPr id="1031" name="Picture 7" descr="https://img.playbuzz.com/image/upload/ar_1.8867924528301887,c_crop/ar_420:221,c_crop/w_420,c_fill/v1543931312/c4wbhgiabniqr6wzir5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90557" y="4509120"/>
            <a:ext cx="2448923" cy="1288600"/>
          </a:xfrm>
          <a:prstGeom prst="rect">
            <a:avLst/>
          </a:prstGeom>
          <a:noFill/>
        </p:spPr>
      </p:pic>
      <p:pic>
        <p:nvPicPr>
          <p:cNvPr id="1033" name="Picture 9" descr="https://ezomir.net/wp-content/uploads/2020/01/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10636" y="6021288"/>
            <a:ext cx="936104" cy="6282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73932" y="1"/>
            <a:ext cx="82089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ru-RU" b="1" dirty="0" err="1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Локорегиональная</a:t>
            </a:r>
            <a:r>
              <a:rPr lang="ru-RU" b="1" dirty="0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цитокинотерапия</a:t>
            </a:r>
            <a:r>
              <a:rPr lang="ru-RU" b="1" dirty="0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 на основе использования биоактивных факторов, продуцируемых макрофагами 2 типа (Мф-2) </a:t>
            </a:r>
          </a:p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ru-RU" b="1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 больных с </a:t>
            </a: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органическими поражениями центральной нервной системы</a:t>
            </a:r>
            <a:r>
              <a:rPr lang="ru-RU" sz="1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Microsoft YaHei"/>
                <a:cs typeface="Times New Roman" pitchFamily="18" charset="0"/>
              </a:rPr>
              <a:t> </a:t>
            </a:r>
            <a:endParaRPr lang="ru-RU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Microsoft YaHei"/>
              <a:cs typeface="Times New Roman" pitchFamily="18" charset="0"/>
            </a:endParaRPr>
          </a:p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endParaRPr lang="ru-RU" b="1" dirty="0">
              <a:solidFill>
                <a:srgbClr val="000000"/>
              </a:solidFill>
              <a:latin typeface="Times New Roman" pitchFamily="16" charset="0"/>
              <a:ea typeface="Microsoft YaHei"/>
              <a:cs typeface="Arial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606580" y="1484785"/>
            <a:ext cx="269979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ru-RU" b="1" dirty="0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Действие Мф-2 через продукцию широкого спектра различных биоактивных факторов, которые: </a:t>
            </a:r>
          </a:p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Wingdings" pitchFamily="2" charset="2"/>
              <a:buChar char="ü"/>
            </a:pPr>
            <a:r>
              <a:rPr lang="ru-RU" b="1" dirty="0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 подавляют воспаление</a:t>
            </a:r>
          </a:p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Wingdings" pitchFamily="2" charset="2"/>
              <a:buChar char="ü"/>
            </a:pPr>
            <a:r>
              <a:rPr lang="ru-RU" b="1" dirty="0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 защищают нервные клетки от </a:t>
            </a:r>
            <a:r>
              <a:rPr lang="ru-RU" b="1" dirty="0" err="1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апоптоза</a:t>
            </a:r>
            <a:endParaRPr lang="ru-RU" b="1" dirty="0">
              <a:solidFill>
                <a:srgbClr val="000000"/>
              </a:solidFill>
              <a:latin typeface="Times New Roman" pitchFamily="16" charset="0"/>
              <a:ea typeface="Microsoft YaHei"/>
              <a:cs typeface="Arial" charset="0"/>
            </a:endParaRPr>
          </a:p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Wingdings" pitchFamily="2" charset="2"/>
              <a:buChar char="ü"/>
            </a:pPr>
            <a:r>
              <a:rPr lang="ru-RU" b="1" dirty="0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 стимулируют </a:t>
            </a:r>
            <a:r>
              <a:rPr lang="ru-RU" b="1" dirty="0" err="1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нейрогенез</a:t>
            </a:r>
            <a:r>
              <a:rPr lang="ru-RU" b="1" dirty="0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, рост и </a:t>
            </a:r>
            <a:r>
              <a:rPr lang="ru-RU" b="1" dirty="0" err="1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ремиелинизацию</a:t>
            </a:r>
            <a:r>
              <a:rPr lang="ru-RU" b="1" dirty="0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 аксонов, образование новых синапсов </a:t>
            </a:r>
          </a:p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Wingdings" pitchFamily="2" charset="2"/>
              <a:buChar char="ü"/>
            </a:pPr>
            <a:r>
              <a:rPr lang="ru-RU" b="1" dirty="0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 активируют </a:t>
            </a:r>
            <a:r>
              <a:rPr lang="ru-RU" b="1" dirty="0" err="1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ангиогенез</a:t>
            </a:r>
            <a:endParaRPr lang="ru-RU" b="1" dirty="0">
              <a:solidFill>
                <a:srgbClr val="000000"/>
              </a:solidFill>
              <a:latin typeface="Times New Roman" pitchFamily="16" charset="0"/>
              <a:ea typeface="Microsoft YaHei"/>
              <a:cs typeface="Arial" charset="0"/>
            </a:endParaRPr>
          </a:p>
        </p:txBody>
      </p:sp>
      <p:pic>
        <p:nvPicPr>
          <p:cNvPr id="71687" name="Picture 7" descr="https://cmd-kurkino.ru/wa-data/public/site/img/%D0%B0%D0%BD%D0%B0%D0%BB%D0%B8%D0%B7%D1%8B%2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73932" y="1052736"/>
            <a:ext cx="1687116" cy="1124744"/>
          </a:xfrm>
          <a:prstGeom prst="rect">
            <a:avLst/>
          </a:prstGeom>
          <a:noFill/>
        </p:spPr>
      </p:pic>
      <p:pic>
        <p:nvPicPr>
          <p:cNvPr id="71689" name="Picture 9" descr="https://www.finehealth.ru/_FILES_/0.7865880014082684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54252" y="4941169"/>
            <a:ext cx="2489348" cy="1659565"/>
          </a:xfrm>
          <a:prstGeom prst="rect">
            <a:avLst/>
          </a:prstGeom>
          <a:noFill/>
        </p:spPr>
      </p:pic>
      <p:pic>
        <p:nvPicPr>
          <p:cNvPr id="71690" name="Picture 10" descr="C:\Users\Илона\Pictures\-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61965" y="3645024"/>
            <a:ext cx="1938207" cy="1440160"/>
          </a:xfrm>
          <a:prstGeom prst="rect">
            <a:avLst/>
          </a:prstGeom>
          <a:noFill/>
        </p:spPr>
      </p:pic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2061964" y="5517232"/>
            <a:ext cx="2016224" cy="1152128"/>
          </a:xfrm>
          <a:prstGeom prst="rect">
            <a:avLst/>
          </a:prstGeom>
          <a:solidFill>
            <a:srgbClr val="A5B592"/>
          </a:solidFill>
          <a:ln w="38160" cap="sq">
            <a:solidFill>
              <a:srgbClr val="78846A"/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 defTabSz="449263" fontAlgn="base">
              <a:spcBef>
                <a:spcPct val="0"/>
              </a:spcBef>
              <a:spcAft>
                <a:spcPct val="0"/>
              </a:spcAft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1400" dirty="0">
                <a:solidFill>
                  <a:srgbClr val="222613"/>
                </a:solidFill>
                <a:latin typeface="Constantia" pitchFamily="16" charset="0"/>
                <a:ea typeface="Microsoft YaHei"/>
                <a:cs typeface="Arial" charset="0"/>
              </a:rPr>
              <a:t>Ингаляционное  введение биоактивных факторов, продуцируемых Мф-2</a:t>
            </a:r>
          </a:p>
        </p:txBody>
      </p: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2061964" y="2708920"/>
            <a:ext cx="1619672" cy="288032"/>
          </a:xfrm>
          <a:prstGeom prst="rect">
            <a:avLst/>
          </a:prstGeom>
          <a:solidFill>
            <a:srgbClr val="A5B592"/>
          </a:solidFill>
          <a:ln w="38160" cap="sq">
            <a:solidFill>
              <a:srgbClr val="78846A"/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 defTabSz="449263" fontAlgn="base">
              <a:spcBef>
                <a:spcPct val="0"/>
              </a:spcBef>
              <a:spcAft>
                <a:spcPct val="0"/>
              </a:spcAft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1400" dirty="0">
                <a:solidFill>
                  <a:srgbClr val="222613"/>
                </a:solidFill>
                <a:latin typeface="Constantia" pitchFamily="16" charset="0"/>
                <a:ea typeface="Microsoft YaHei"/>
                <a:cs typeface="Arial" charset="0"/>
              </a:rPr>
              <a:t>Генерация Мф-2</a:t>
            </a:r>
          </a:p>
        </p:txBody>
      </p:sp>
      <p:sp>
        <p:nvSpPr>
          <p:cNvPr id="14" name="Rectangle 2"/>
          <p:cNvSpPr>
            <a:spLocks noChangeArrowheads="1"/>
          </p:cNvSpPr>
          <p:nvPr/>
        </p:nvSpPr>
        <p:spPr bwMode="auto">
          <a:xfrm>
            <a:off x="4510236" y="1268760"/>
            <a:ext cx="1619672" cy="720080"/>
          </a:xfrm>
          <a:prstGeom prst="rect">
            <a:avLst/>
          </a:prstGeom>
          <a:solidFill>
            <a:srgbClr val="A5B592"/>
          </a:solidFill>
          <a:ln w="38160" cap="sq">
            <a:solidFill>
              <a:srgbClr val="78846A"/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 defTabSz="449263" fontAlgn="base">
              <a:spcBef>
                <a:spcPct val="0"/>
              </a:spcBef>
              <a:spcAft>
                <a:spcPct val="0"/>
              </a:spcAft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1400" dirty="0">
                <a:solidFill>
                  <a:srgbClr val="222613"/>
                </a:solidFill>
                <a:latin typeface="Constantia" pitchFamily="16" charset="0"/>
                <a:ea typeface="Microsoft YaHei"/>
                <a:cs typeface="Arial" charset="0"/>
              </a:rPr>
              <a:t>Забор периферической крови</a:t>
            </a:r>
          </a:p>
        </p:txBody>
      </p:sp>
      <p:cxnSp>
        <p:nvCxnSpPr>
          <p:cNvPr id="16" name="Прямая со стрелкой 15"/>
          <p:cNvCxnSpPr/>
          <p:nvPr/>
        </p:nvCxnSpPr>
        <p:spPr bwMode="auto">
          <a:xfrm flipH="1">
            <a:off x="3430116" y="1916832"/>
            <a:ext cx="792088" cy="648072"/>
          </a:xfrm>
          <a:prstGeom prst="straightConnector1">
            <a:avLst/>
          </a:prstGeom>
          <a:solidFill>
            <a:srgbClr val="00B8FF"/>
          </a:solidFill>
          <a:ln w="41275" cap="flat" cmpd="sng" algn="ctr">
            <a:solidFill>
              <a:srgbClr val="C00000"/>
            </a:solidFill>
            <a:prstDash val="solid"/>
            <a:round/>
            <a:headEnd type="none" w="med" len="med"/>
            <a:tailEnd type="arrow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cxnSp>
      <p:cxnSp>
        <p:nvCxnSpPr>
          <p:cNvPr id="18" name="Прямая со стрелкой 17"/>
          <p:cNvCxnSpPr/>
          <p:nvPr/>
        </p:nvCxnSpPr>
        <p:spPr bwMode="auto">
          <a:xfrm>
            <a:off x="1701924" y="3068960"/>
            <a:ext cx="0" cy="2952328"/>
          </a:xfrm>
          <a:prstGeom prst="straightConnector1">
            <a:avLst/>
          </a:prstGeom>
          <a:solidFill>
            <a:srgbClr val="00B8FF"/>
          </a:solidFill>
          <a:ln w="41275" cap="flat" cmpd="sng" algn="ctr">
            <a:solidFill>
              <a:srgbClr val="C00000"/>
            </a:solidFill>
            <a:prstDash val="solid"/>
            <a:round/>
            <a:headEnd type="none" w="med" len="med"/>
            <a:tailEnd type="arrow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cxnSp>
      <p:pic>
        <p:nvPicPr>
          <p:cNvPr id="1027" name="Picture 3" descr="C:\Users\Илона\Pictures\slide-9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34172" y="2348881"/>
            <a:ext cx="3528392" cy="245998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>
            <a:off x="1522412" y="1052736"/>
            <a:ext cx="4597664" cy="396044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1701924" y="2492896"/>
            <a:ext cx="1331640" cy="360040"/>
          </a:xfrm>
          <a:prstGeom prst="rect">
            <a:avLst/>
          </a:prstGeom>
          <a:solidFill>
            <a:srgbClr val="A5B592"/>
          </a:solidFill>
          <a:ln w="38160" cap="sq">
            <a:solidFill>
              <a:srgbClr val="78846A"/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 defTabSz="449263" fontAlgn="base">
              <a:spcBef>
                <a:spcPct val="0"/>
              </a:spcBef>
              <a:spcAft>
                <a:spcPct val="0"/>
              </a:spcAft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1600" dirty="0" err="1">
                <a:solidFill>
                  <a:srgbClr val="222613"/>
                </a:solidFill>
                <a:latin typeface="Constantia" pitchFamily="16" charset="0"/>
                <a:ea typeface="Microsoft YaHei"/>
                <a:cs typeface="Arial" charset="0"/>
              </a:rPr>
              <a:t>Липосакция</a:t>
            </a:r>
            <a:endParaRPr lang="ru-RU" sz="1600" dirty="0">
              <a:solidFill>
                <a:srgbClr val="222613"/>
              </a:solidFill>
              <a:latin typeface="Constantia" pitchFamily="16" charset="0"/>
              <a:ea typeface="Microsoft YaHei"/>
              <a:cs typeface="Arial" charset="0"/>
            </a:endParaRPr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3142084" y="2492896"/>
            <a:ext cx="1440160" cy="216024"/>
          </a:xfrm>
          <a:prstGeom prst="rect">
            <a:avLst/>
          </a:prstGeom>
          <a:solidFill>
            <a:srgbClr val="A5B592"/>
          </a:solidFill>
          <a:ln w="38160" cap="sq">
            <a:solidFill>
              <a:srgbClr val="78846A"/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 defTabSz="449263" fontAlgn="base">
              <a:spcBef>
                <a:spcPct val="0"/>
              </a:spcBef>
              <a:spcAft>
                <a:spcPct val="0"/>
              </a:spcAft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1600" dirty="0" err="1">
                <a:solidFill>
                  <a:srgbClr val="222613"/>
                </a:solidFill>
                <a:latin typeface="Constantia" pitchFamily="16" charset="0"/>
                <a:ea typeface="Microsoft YaHei"/>
                <a:cs typeface="Arial" charset="0"/>
              </a:rPr>
              <a:t>Липоаспират</a:t>
            </a:r>
            <a:endParaRPr lang="ru-RU" sz="1600" dirty="0">
              <a:solidFill>
                <a:srgbClr val="222613"/>
              </a:solidFill>
              <a:latin typeface="Constantia" pitchFamily="16" charset="0"/>
              <a:ea typeface="Microsoft YaHei"/>
              <a:cs typeface="Arial" charset="0"/>
            </a:endParaRP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4366220" y="1844825"/>
            <a:ext cx="792088" cy="216023"/>
          </a:xfrm>
          <a:prstGeom prst="rect">
            <a:avLst/>
          </a:prstGeom>
          <a:solidFill>
            <a:srgbClr val="A5B592"/>
          </a:solidFill>
          <a:ln w="38160" cap="sq">
            <a:solidFill>
              <a:srgbClr val="78846A"/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 defTabSz="449263" fontAlgn="base">
              <a:spcBef>
                <a:spcPct val="0"/>
              </a:spcBef>
              <a:spcAft>
                <a:spcPct val="0"/>
              </a:spcAft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1100" dirty="0">
                <a:solidFill>
                  <a:srgbClr val="222613"/>
                </a:solidFill>
                <a:latin typeface="Constantia" pitchFamily="16" charset="0"/>
                <a:ea typeface="Microsoft YaHei"/>
                <a:cs typeface="Arial" charset="0"/>
              </a:rPr>
              <a:t>Отмывка</a:t>
            </a:r>
          </a:p>
        </p:txBody>
      </p:sp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4726260" y="2492896"/>
            <a:ext cx="1440160" cy="432048"/>
          </a:xfrm>
          <a:prstGeom prst="rect">
            <a:avLst/>
          </a:prstGeom>
          <a:solidFill>
            <a:srgbClr val="A5B592"/>
          </a:solidFill>
          <a:ln w="38160" cap="sq">
            <a:solidFill>
              <a:srgbClr val="78846A"/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 defTabSz="449263" fontAlgn="base">
              <a:spcBef>
                <a:spcPct val="0"/>
              </a:spcBef>
              <a:spcAft>
                <a:spcPct val="0"/>
              </a:spcAft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1200" dirty="0">
                <a:solidFill>
                  <a:srgbClr val="222613"/>
                </a:solidFill>
                <a:latin typeface="Constantia" pitchFamily="16" charset="0"/>
                <a:ea typeface="Microsoft YaHei"/>
                <a:cs typeface="Arial" charset="0"/>
              </a:rPr>
              <a:t>Фермента-</a:t>
            </a:r>
          </a:p>
          <a:p>
            <a:pPr algn="ctr" defTabSz="449263" fontAlgn="base">
              <a:spcBef>
                <a:spcPct val="0"/>
              </a:spcBef>
              <a:spcAft>
                <a:spcPct val="0"/>
              </a:spcAft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1200" dirty="0" err="1">
                <a:solidFill>
                  <a:srgbClr val="222613"/>
                </a:solidFill>
                <a:latin typeface="Constantia" pitchFamily="16" charset="0"/>
                <a:ea typeface="Microsoft YaHei"/>
                <a:cs typeface="Arial" charset="0"/>
              </a:rPr>
              <a:t>тивная</a:t>
            </a:r>
            <a:r>
              <a:rPr lang="ru-RU" sz="1200" dirty="0">
                <a:solidFill>
                  <a:srgbClr val="222613"/>
                </a:solidFill>
                <a:latin typeface="Constantia" pitchFamily="16" charset="0"/>
                <a:ea typeface="Microsoft YaHei"/>
                <a:cs typeface="Arial" charset="0"/>
              </a:rPr>
              <a:t> обработка</a:t>
            </a:r>
          </a:p>
        </p:txBody>
      </p:sp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4510236" y="4149080"/>
            <a:ext cx="792088" cy="288032"/>
          </a:xfrm>
          <a:prstGeom prst="rect">
            <a:avLst/>
          </a:prstGeom>
          <a:solidFill>
            <a:srgbClr val="A5B592"/>
          </a:solidFill>
          <a:ln w="38160" cap="sq">
            <a:solidFill>
              <a:srgbClr val="78846A"/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 defTabSz="449263" fontAlgn="base">
              <a:spcBef>
                <a:spcPct val="0"/>
              </a:spcBef>
              <a:spcAft>
                <a:spcPct val="0"/>
              </a:spcAft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1100" dirty="0">
                <a:solidFill>
                  <a:srgbClr val="222613"/>
                </a:solidFill>
                <a:latin typeface="Constantia" pitchFamily="16" charset="0"/>
                <a:ea typeface="Microsoft YaHei"/>
                <a:cs typeface="Arial" charset="0"/>
              </a:rPr>
              <a:t>Отмывка</a:t>
            </a:r>
          </a:p>
        </p:txBody>
      </p:sp>
      <p:sp>
        <p:nvSpPr>
          <p:cNvPr id="10247" name="Rectangle 7"/>
          <p:cNvSpPr>
            <a:spLocks noChangeArrowheads="1"/>
          </p:cNvSpPr>
          <p:nvPr/>
        </p:nvSpPr>
        <p:spPr bwMode="auto">
          <a:xfrm>
            <a:off x="3574132" y="4725144"/>
            <a:ext cx="1080120" cy="432048"/>
          </a:xfrm>
          <a:prstGeom prst="rect">
            <a:avLst/>
          </a:prstGeom>
          <a:solidFill>
            <a:srgbClr val="A5B592"/>
          </a:solidFill>
          <a:ln w="38160" cap="sq">
            <a:solidFill>
              <a:srgbClr val="78846A"/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 defTabSz="449263" fontAlgn="base">
              <a:spcBef>
                <a:spcPct val="0"/>
              </a:spcBef>
              <a:spcAft>
                <a:spcPct val="0"/>
              </a:spcAft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dirty="0">
                <a:solidFill>
                  <a:srgbClr val="222613"/>
                </a:solidFill>
                <a:latin typeface="Constantia" pitchFamily="16" charset="0"/>
                <a:ea typeface="Microsoft YaHei"/>
                <a:cs typeface="Arial" charset="0"/>
              </a:rPr>
              <a:t>СВФ</a:t>
            </a:r>
          </a:p>
        </p:txBody>
      </p:sp>
      <p:sp>
        <p:nvSpPr>
          <p:cNvPr id="10248" name="Rectangle 8"/>
          <p:cNvSpPr>
            <a:spLocks noChangeArrowheads="1"/>
          </p:cNvSpPr>
          <p:nvPr/>
        </p:nvSpPr>
        <p:spPr bwMode="auto">
          <a:xfrm>
            <a:off x="1522413" y="4725144"/>
            <a:ext cx="1872207" cy="433388"/>
          </a:xfrm>
          <a:prstGeom prst="rect">
            <a:avLst/>
          </a:prstGeom>
          <a:solidFill>
            <a:srgbClr val="A5B592"/>
          </a:solidFill>
          <a:ln w="38160" cap="sq">
            <a:solidFill>
              <a:srgbClr val="78846A"/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 defTabSz="449263" fontAlgn="base">
              <a:spcBef>
                <a:spcPct val="0"/>
              </a:spcBef>
              <a:spcAft>
                <a:spcPct val="0"/>
              </a:spcAft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1400" dirty="0" err="1">
                <a:solidFill>
                  <a:srgbClr val="222613"/>
                </a:solidFill>
                <a:latin typeface="Constantia" pitchFamily="16" charset="0"/>
                <a:ea typeface="Microsoft YaHei"/>
                <a:cs typeface="Arial" charset="0"/>
              </a:rPr>
              <a:t>Интраартикулярное</a:t>
            </a:r>
            <a:r>
              <a:rPr lang="ru-RU" sz="1400" dirty="0">
                <a:solidFill>
                  <a:srgbClr val="222613"/>
                </a:solidFill>
                <a:latin typeface="Constantia" pitchFamily="16" charset="0"/>
                <a:ea typeface="Microsoft YaHei"/>
                <a:cs typeface="Arial" charset="0"/>
              </a:rPr>
              <a:t> введение СВФ</a:t>
            </a:r>
          </a:p>
        </p:txBody>
      </p:sp>
      <p:sp>
        <p:nvSpPr>
          <p:cNvPr id="10249" name="Rectangle 9"/>
          <p:cNvSpPr>
            <a:spLocks noChangeArrowheads="1"/>
          </p:cNvSpPr>
          <p:nvPr/>
        </p:nvSpPr>
        <p:spPr bwMode="auto">
          <a:xfrm>
            <a:off x="1522412" y="2996952"/>
            <a:ext cx="4427984" cy="38690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square" lIns="90000" tIns="46800" rIns="90000" bIns="46800">
            <a:spAutoFit/>
          </a:bodyPr>
          <a:lstStyle/>
          <a:p>
            <a:pPr marL="304800" indent="-303213" defTabSz="449263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SzPct val="100000"/>
              <a:tabLst>
                <a:tab pos="304800" algn="l"/>
                <a:tab pos="1219200" algn="l"/>
                <a:tab pos="2133600" algn="l"/>
                <a:tab pos="3048000" algn="l"/>
                <a:tab pos="3962400" algn="l"/>
                <a:tab pos="4876800" algn="l"/>
                <a:tab pos="5791200" algn="l"/>
                <a:tab pos="6705600" algn="l"/>
                <a:tab pos="7620000" algn="l"/>
                <a:tab pos="8534400" algn="l"/>
                <a:tab pos="9448800" algn="l"/>
                <a:tab pos="10363200" algn="l"/>
              </a:tabLst>
            </a:pPr>
            <a:r>
              <a:rPr lang="ru-RU" sz="2000" b="1" i="1" dirty="0">
                <a:solidFill>
                  <a:srgbClr val="2F2919"/>
                </a:solidFill>
                <a:latin typeface="Arial" charset="0"/>
                <a:ea typeface="Microsoft YaHei"/>
                <a:cs typeface="Arial" charset="0"/>
              </a:rPr>
              <a:t>Этапы выделения клеток СВФ</a:t>
            </a:r>
            <a:endParaRPr lang="ru-RU" sz="2400" b="1" i="1" dirty="0">
              <a:solidFill>
                <a:srgbClr val="2F2919"/>
              </a:solidFill>
              <a:latin typeface="Arial" charset="0"/>
              <a:ea typeface="Microsoft YaHei"/>
              <a:cs typeface="Arial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522412" y="188641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49263" fontAlgn="base">
              <a:spcBef>
                <a:spcPct val="0"/>
              </a:spcBef>
              <a:spcAft>
                <a:spcPct val="0"/>
              </a:spcAft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b="1" dirty="0">
                <a:solidFill>
                  <a:srgbClr val="FF0000"/>
                </a:solidFill>
                <a:latin typeface="Arial" charset="0"/>
                <a:ea typeface="바탕" pitchFamily="16" charset="-127"/>
                <a:cs typeface="Arial" charset="0"/>
              </a:rPr>
              <a:t>Одно из новых направлений в лечении </a:t>
            </a:r>
            <a:r>
              <a:rPr lang="ru-RU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바탕" pitchFamily="16" charset="-127"/>
                <a:cs typeface="Arial" charset="0"/>
              </a:rPr>
              <a:t>остеоартрита</a:t>
            </a:r>
            <a:r>
              <a:rPr lang="ru-RU" b="1" dirty="0">
                <a:solidFill>
                  <a:srgbClr val="FF0000"/>
                </a:solidFill>
                <a:latin typeface="Arial" charset="0"/>
                <a:ea typeface="바탕" pitchFamily="16" charset="-127"/>
                <a:cs typeface="Arial" charset="0"/>
              </a:rPr>
              <a:t> </a:t>
            </a:r>
            <a:r>
              <a:rPr lang="ru-RU" b="1" dirty="0">
                <a:solidFill>
                  <a:srgbClr val="190B0F"/>
                </a:solidFill>
                <a:latin typeface="Arial" charset="0"/>
                <a:ea typeface="바탕" pitchFamily="16" charset="-127"/>
                <a:cs typeface="Arial" charset="0"/>
              </a:rPr>
              <a:t>связано с использованием </a:t>
            </a:r>
            <a:r>
              <a:rPr lang="ru-RU" b="1" dirty="0" err="1">
                <a:solidFill>
                  <a:srgbClr val="190B0F"/>
                </a:solidFill>
                <a:latin typeface="Arial" charset="0"/>
                <a:ea typeface="바탕" pitchFamily="16" charset="-127"/>
                <a:cs typeface="Arial" charset="0"/>
              </a:rPr>
              <a:t>стромально-васкулярной</a:t>
            </a:r>
            <a:r>
              <a:rPr lang="ru-RU" b="1" dirty="0">
                <a:solidFill>
                  <a:srgbClr val="190B0F"/>
                </a:solidFill>
                <a:latin typeface="Arial" charset="0"/>
                <a:ea typeface="바탕" pitchFamily="16" charset="-127"/>
                <a:cs typeface="Arial" charset="0"/>
              </a:rPr>
              <a:t> фракции (СВФ) жировой ткани.</a:t>
            </a: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54055" y="3933056"/>
            <a:ext cx="3032970" cy="296463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14" name="Прямоугольник 13"/>
          <p:cNvSpPr/>
          <p:nvPr/>
        </p:nvSpPr>
        <p:spPr>
          <a:xfrm>
            <a:off x="1522412" y="5473005"/>
            <a:ext cx="5921896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1400" b="1" dirty="0">
                <a:solidFill>
                  <a:srgbClr val="49412B"/>
                </a:solidFill>
                <a:latin typeface="Arial" charset="0"/>
                <a:ea typeface="Microsoft YaHei"/>
                <a:cs typeface="Arial" charset="0"/>
              </a:rPr>
              <a:t>В клиническом исследовании у 11 из 16 пациентов улучшение самочувствия сопровождалось положительной динамикой по данным МРТ суставов. По данным </a:t>
            </a:r>
            <a:r>
              <a:rPr lang="ru-RU" sz="1400" b="1" dirty="0" err="1">
                <a:solidFill>
                  <a:srgbClr val="49412B"/>
                </a:solidFill>
                <a:latin typeface="Arial" charset="0"/>
                <a:ea typeface="Microsoft YaHei"/>
                <a:cs typeface="Arial" charset="0"/>
              </a:rPr>
              <a:t>МРТ-исследования</a:t>
            </a:r>
            <a:r>
              <a:rPr lang="ru-RU" sz="1400" b="1" dirty="0">
                <a:solidFill>
                  <a:srgbClr val="49412B"/>
                </a:solidFill>
                <a:latin typeface="Arial" charset="0"/>
                <a:ea typeface="Microsoft YaHei"/>
                <a:cs typeface="Arial" charset="0"/>
              </a:rPr>
              <a:t> суставов </a:t>
            </a:r>
          </a:p>
          <a:p>
            <a:pPr defTabSz="449263" fontAlgn="base">
              <a:spcBef>
                <a:spcPct val="0"/>
              </a:spcBef>
              <a:spcAft>
                <a:spcPct val="0"/>
              </a:spcAft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1400" b="1" dirty="0">
                <a:solidFill>
                  <a:srgbClr val="49412B"/>
                </a:solidFill>
                <a:latin typeface="Arial" charset="0"/>
                <a:ea typeface="Microsoft YaHei"/>
                <a:cs typeface="Arial" charset="0"/>
              </a:rPr>
              <a:t>через 1 год визуализируется: </a:t>
            </a:r>
          </a:p>
          <a:p>
            <a:pPr defTabSz="449263" fontAlgn="base">
              <a:spcBef>
                <a:spcPct val="0"/>
              </a:spcBef>
              <a:spcAft>
                <a:spcPct val="0"/>
              </a:spcAft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1400" b="1" dirty="0">
                <a:solidFill>
                  <a:srgbClr val="FF0000"/>
                </a:solidFill>
                <a:latin typeface="Arial" charset="0"/>
                <a:ea typeface="Microsoft YaHei"/>
                <a:cs typeface="Arial" charset="0"/>
              </a:rPr>
              <a:t>*</a:t>
            </a:r>
            <a:r>
              <a:rPr lang="ru-RU" sz="1400" b="1" dirty="0">
                <a:solidFill>
                  <a:srgbClr val="49412B"/>
                </a:solidFill>
                <a:latin typeface="Arial" charset="0"/>
                <a:ea typeface="Microsoft YaHei"/>
                <a:cs typeface="Arial" charset="0"/>
              </a:rPr>
              <a:t>Уменьшение отека хряща</a:t>
            </a:r>
          </a:p>
          <a:p>
            <a:pPr defTabSz="449263" fontAlgn="base">
              <a:spcBef>
                <a:spcPct val="0"/>
              </a:spcBef>
              <a:spcAft>
                <a:spcPct val="0"/>
              </a:spcAft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1400" b="1" dirty="0">
                <a:solidFill>
                  <a:srgbClr val="FF0000"/>
                </a:solidFill>
                <a:latin typeface="Arial" charset="0"/>
                <a:ea typeface="Microsoft YaHei"/>
                <a:cs typeface="Arial" charset="0"/>
              </a:rPr>
              <a:t>*</a:t>
            </a:r>
            <a:r>
              <a:rPr lang="ru-RU" sz="1400" b="1" dirty="0">
                <a:solidFill>
                  <a:srgbClr val="49412B"/>
                </a:solidFill>
                <a:latin typeface="Arial" charset="0"/>
                <a:ea typeface="Microsoft YaHei"/>
                <a:cs typeface="Arial" charset="0"/>
              </a:rPr>
              <a:t>Уменьшение отека передней крестообразной связки</a:t>
            </a:r>
          </a:p>
          <a:p>
            <a:pPr defTabSz="449263" fontAlgn="base">
              <a:spcBef>
                <a:spcPct val="0"/>
              </a:spcBef>
              <a:spcAft>
                <a:spcPct val="0"/>
              </a:spcAft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ru-RU" sz="1400" b="1" dirty="0">
              <a:solidFill>
                <a:srgbClr val="49412B"/>
              </a:solidFill>
              <a:latin typeface="Arial" charset="0"/>
              <a:ea typeface="Microsoft YaHei"/>
              <a:cs typeface="Arial" charset="0"/>
            </a:endParaRPr>
          </a:p>
        </p:txBody>
      </p:sp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614693" y="1196752"/>
            <a:ext cx="1802523" cy="115212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542684" y="2564905"/>
            <a:ext cx="1872208" cy="1148539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18" name="Прямоугольник 17"/>
          <p:cNvSpPr/>
          <p:nvPr/>
        </p:nvSpPr>
        <p:spPr>
          <a:xfrm>
            <a:off x="6238428" y="980728"/>
            <a:ext cx="2304256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1400" b="1" dirty="0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У пациентов основной группы </a:t>
            </a:r>
            <a:r>
              <a:rPr lang="ru-RU" sz="1400" b="1" dirty="0">
                <a:solidFill>
                  <a:srgbClr val="49412B"/>
                </a:solidFill>
                <a:latin typeface="Times New Roman" pitchFamily="16" charset="0"/>
                <a:ea typeface="Microsoft YaHei"/>
                <a:cs typeface="Arial" charset="0"/>
              </a:rPr>
              <a:t>(</a:t>
            </a:r>
            <a:r>
              <a:rPr lang="ru-RU" sz="1400" dirty="0">
                <a:solidFill>
                  <a:srgbClr val="5A8A26"/>
                </a:solidFill>
                <a:latin typeface="Times New Roman" pitchFamily="16" charset="0"/>
                <a:ea typeface="Microsoft YaHei"/>
                <a:cs typeface="Arial" charset="0"/>
              </a:rPr>
              <a:t>зеленая линия</a:t>
            </a:r>
            <a:r>
              <a:rPr lang="ru-RU" sz="1400" b="1" dirty="0">
                <a:solidFill>
                  <a:srgbClr val="49412B"/>
                </a:solidFill>
                <a:latin typeface="Times New Roman" pitchFamily="16" charset="0"/>
                <a:ea typeface="Microsoft YaHei"/>
                <a:cs typeface="Arial" charset="0"/>
              </a:rPr>
              <a:t>) </a:t>
            </a:r>
            <a:r>
              <a:rPr lang="ru-RU" sz="1400" b="1" dirty="0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введение клеток СВФ в 88% случаев (14/16) сопровождалось значительным снижением выраженности болевого синдрома уже через 1 </a:t>
            </a:r>
            <a:r>
              <a:rPr lang="ru-RU" sz="1400" b="1" dirty="0" err="1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мес</a:t>
            </a:r>
            <a:r>
              <a:rPr lang="ru-RU" sz="1400" b="1" dirty="0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, дальнейшим снижением к 3 </a:t>
            </a:r>
            <a:r>
              <a:rPr lang="ru-RU" sz="1400" b="1" dirty="0" err="1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мес</a:t>
            </a:r>
            <a:r>
              <a:rPr lang="ru-RU" sz="1400" b="1" dirty="0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 и сохранением достигнутого уровня до 12 </a:t>
            </a:r>
            <a:r>
              <a:rPr lang="ru-RU" sz="1400" b="1" dirty="0" err="1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мес</a:t>
            </a:r>
            <a:r>
              <a:rPr lang="ru-RU" sz="1400" b="1" dirty="0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 наблюдения. </a:t>
            </a:r>
            <a:endParaRPr lang="ru-RU" b="1" dirty="0">
              <a:solidFill>
                <a:srgbClr val="000000"/>
              </a:solidFill>
              <a:latin typeface="Times New Roman" pitchFamily="16" charset="0"/>
              <a:ea typeface="Microsoft YaHei"/>
              <a:cs typeface="Arial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01924" y="260648"/>
            <a:ext cx="741682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ru-RU" b="1" dirty="0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На базе иммунологического отделения совместно с лабораторией клеточной иммунотерапии проводятся клинические исследования</a:t>
            </a:r>
          </a:p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ru-RU" b="1" dirty="0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 по изучению безопасности и прогнозу эффективности применения костномозговых клеток </a:t>
            </a: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6" charset="0"/>
                <a:ea typeface="Microsoft YaHei"/>
                <a:cs typeface="Arial" charset="0"/>
              </a:rPr>
              <a:t>в комплексном лечении </a:t>
            </a:r>
          </a:p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6" charset="0"/>
                <a:ea typeface="Microsoft YaHei"/>
                <a:cs typeface="Arial" charset="0"/>
              </a:rPr>
              <a:t>пациентов с циррозом печени (ЦП)</a:t>
            </a:r>
            <a:endParaRPr lang="ru-RU" b="1" dirty="0">
              <a:solidFill>
                <a:srgbClr val="FF0000"/>
              </a:solidFill>
              <a:latin typeface="Times New Roman" pitchFamily="16" charset="0"/>
              <a:ea typeface="Microsoft YaHei"/>
              <a:cs typeface="Arial" charset="0"/>
            </a:endParaRPr>
          </a:p>
        </p:txBody>
      </p:sp>
      <p:pic>
        <p:nvPicPr>
          <p:cNvPr id="11266" name="Picture 2" descr="https://gobanket.ru/wp-content/uploads/2018/03/tsirroz-pecheni-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10228" y="404665"/>
            <a:ext cx="1656184" cy="1104123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6310436" y="2060849"/>
            <a:ext cx="394218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itchFamily="34" charset="0"/>
              <a:buChar char="•"/>
            </a:pPr>
            <a:r>
              <a:rPr lang="ru-RU" sz="1600" b="1" dirty="0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 Через 1-3 </a:t>
            </a:r>
            <a:r>
              <a:rPr lang="ru-RU" sz="1600" b="1" dirty="0" err="1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мес</a:t>
            </a:r>
            <a:r>
              <a:rPr lang="ru-RU" sz="1600" b="1" dirty="0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 после введения клеток у 80% пациентов с классом ЦП по </a:t>
            </a:r>
            <a:r>
              <a:rPr lang="en-US" sz="1600" b="1" dirty="0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Child-Pugh </a:t>
            </a:r>
            <a:r>
              <a:rPr lang="ru-RU" sz="1600" b="1" dirty="0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А и В снижалась выраженность астенического синдрома, повышалась работоспособность, улучшались показатели функционального состояния печени (уровень АСТ, АЛТ, билирубина, альбумина). Эти изменения оставались стабильными в течение года, а у пациентов с компенсированным ЦП - до трех лет.</a:t>
            </a:r>
          </a:p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itchFamily="34" charset="0"/>
              <a:buChar char="•"/>
            </a:pPr>
            <a:r>
              <a:rPr lang="ru-RU" sz="1600" b="1" dirty="0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 Терапия </a:t>
            </a:r>
            <a:r>
              <a:rPr lang="ru-RU" sz="1600" b="1" dirty="0" err="1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мононуклеарными</a:t>
            </a:r>
            <a:r>
              <a:rPr lang="ru-RU" sz="1600" b="1" dirty="0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 и </a:t>
            </a:r>
            <a:r>
              <a:rPr lang="ru-RU" sz="1600" b="1" dirty="0" err="1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мезенхимальными</a:t>
            </a:r>
            <a:r>
              <a:rPr lang="ru-RU" sz="1600" b="1" dirty="0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стромальными</a:t>
            </a:r>
            <a:r>
              <a:rPr lang="ru-RU" sz="1600" b="1" dirty="0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 клетками костного мозга была эффективной также у 50% больных с </a:t>
            </a:r>
            <a:r>
              <a:rPr lang="ru-RU" sz="1600" b="1" dirty="0" err="1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декомпенсированным</a:t>
            </a:r>
            <a:r>
              <a:rPr lang="ru-RU" sz="1600" b="1" dirty="0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 ЦП, позволяя таким пациентам сохранить качество жизни до трансплантации печени</a:t>
            </a:r>
          </a:p>
        </p:txBody>
      </p:sp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73932" y="1916832"/>
            <a:ext cx="4148722" cy="4725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C:\Users\Илона\Desktop\презентация\IMG-20210122-WA00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73932" y="1196752"/>
            <a:ext cx="1368152" cy="1759052"/>
          </a:xfrm>
          <a:prstGeom prst="rect">
            <a:avLst/>
          </a:prstGeom>
          <a:noFill/>
        </p:spPr>
      </p:pic>
      <p:pic>
        <p:nvPicPr>
          <p:cNvPr id="70659" name="Picture 3" descr="C:\Users\Илона\Desktop\презентация\IMG-20210122-WA00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6140" y="1196753"/>
            <a:ext cx="1368152" cy="1824203"/>
          </a:xfrm>
          <a:prstGeom prst="rect">
            <a:avLst/>
          </a:prstGeom>
          <a:noFill/>
        </p:spPr>
      </p:pic>
      <p:pic>
        <p:nvPicPr>
          <p:cNvPr id="70661" name="Picture 5" descr="https://medoperacii.ru/wp-content/uploads/2018/11/vnutriveniy-narkoz-1024x68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98668" y="1196752"/>
            <a:ext cx="1727348" cy="1152128"/>
          </a:xfrm>
          <a:prstGeom prst="rect">
            <a:avLst/>
          </a:prstGeom>
          <a:noFill/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701924" y="3140968"/>
            <a:ext cx="1619672" cy="288032"/>
          </a:xfrm>
          <a:prstGeom prst="rect">
            <a:avLst/>
          </a:prstGeom>
          <a:solidFill>
            <a:srgbClr val="A5B592"/>
          </a:solidFill>
          <a:ln w="38160" cap="sq">
            <a:solidFill>
              <a:srgbClr val="78846A"/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 defTabSz="449263" fontAlgn="base">
              <a:spcBef>
                <a:spcPct val="0"/>
              </a:spcBef>
              <a:spcAft>
                <a:spcPct val="0"/>
              </a:spcAft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1400" dirty="0" err="1">
                <a:solidFill>
                  <a:srgbClr val="222613"/>
                </a:solidFill>
                <a:latin typeface="Constantia" pitchFamily="16" charset="0"/>
                <a:ea typeface="Microsoft YaHei"/>
                <a:cs typeface="Arial" charset="0"/>
              </a:rPr>
              <a:t>Липоаспирация</a:t>
            </a:r>
            <a:endParaRPr lang="ru-RU" sz="1400" dirty="0">
              <a:solidFill>
                <a:srgbClr val="222613"/>
              </a:solidFill>
              <a:latin typeface="Constantia" pitchFamily="16" charset="0"/>
              <a:ea typeface="Microsoft YaHei"/>
              <a:cs typeface="Arial" charset="0"/>
            </a:endParaRP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3646140" y="3212976"/>
            <a:ext cx="1440160" cy="216024"/>
          </a:xfrm>
          <a:prstGeom prst="rect">
            <a:avLst/>
          </a:prstGeom>
          <a:solidFill>
            <a:srgbClr val="A5B592"/>
          </a:solidFill>
          <a:ln w="38160" cap="sq">
            <a:solidFill>
              <a:srgbClr val="78846A"/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 defTabSz="449263" fontAlgn="base">
              <a:spcBef>
                <a:spcPct val="0"/>
              </a:spcBef>
              <a:spcAft>
                <a:spcPct val="0"/>
              </a:spcAft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1600" dirty="0" err="1">
                <a:solidFill>
                  <a:srgbClr val="222613"/>
                </a:solidFill>
                <a:latin typeface="Constantia" pitchFamily="16" charset="0"/>
                <a:ea typeface="Microsoft YaHei"/>
                <a:cs typeface="Arial" charset="0"/>
              </a:rPr>
              <a:t>Липоаспират</a:t>
            </a:r>
            <a:endParaRPr lang="ru-RU" sz="1600" dirty="0">
              <a:solidFill>
                <a:srgbClr val="222613"/>
              </a:solidFill>
              <a:latin typeface="Constantia" pitchFamily="16" charset="0"/>
              <a:ea typeface="Microsoft YaHei"/>
              <a:cs typeface="Arial" charset="0"/>
            </a:endParaRP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8470676" y="2636912"/>
            <a:ext cx="1800200" cy="864096"/>
          </a:xfrm>
          <a:prstGeom prst="rect">
            <a:avLst/>
          </a:prstGeom>
          <a:solidFill>
            <a:srgbClr val="A5B592"/>
          </a:solidFill>
          <a:ln w="38160" cap="sq">
            <a:solidFill>
              <a:srgbClr val="78846A"/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 defTabSz="449263" fontAlgn="base">
              <a:spcBef>
                <a:spcPct val="0"/>
              </a:spcBef>
              <a:spcAft>
                <a:spcPct val="0"/>
              </a:spcAft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1400" dirty="0">
                <a:solidFill>
                  <a:srgbClr val="222613"/>
                </a:solidFill>
                <a:latin typeface="Constantia" pitchFamily="16" charset="0"/>
                <a:ea typeface="Microsoft YaHei"/>
                <a:cs typeface="Arial" charset="0"/>
              </a:rPr>
              <a:t>Внутривенное введение клеточной взвеси</a:t>
            </a: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6022404" y="2636912"/>
            <a:ext cx="1800200" cy="936104"/>
          </a:xfrm>
          <a:prstGeom prst="rect">
            <a:avLst/>
          </a:prstGeom>
          <a:solidFill>
            <a:srgbClr val="A5B592"/>
          </a:solidFill>
          <a:ln w="38160" cap="sq">
            <a:solidFill>
              <a:srgbClr val="78846A"/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 defTabSz="449263" fontAlgn="base">
              <a:spcBef>
                <a:spcPct val="0"/>
              </a:spcBef>
              <a:spcAft>
                <a:spcPct val="0"/>
              </a:spcAft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1400" dirty="0">
                <a:solidFill>
                  <a:srgbClr val="222613"/>
                </a:solidFill>
                <a:latin typeface="Constantia" pitchFamily="16" charset="0"/>
                <a:ea typeface="Microsoft YaHei"/>
                <a:cs typeface="Arial" charset="0"/>
              </a:rPr>
              <a:t>Генерация </a:t>
            </a:r>
            <a:r>
              <a:rPr lang="ru-RU" sz="1400" dirty="0" err="1">
                <a:solidFill>
                  <a:srgbClr val="222613"/>
                </a:solidFill>
                <a:latin typeface="Constantia" pitchFamily="16" charset="0"/>
                <a:ea typeface="Microsoft YaHei"/>
                <a:cs typeface="Arial" charset="0"/>
              </a:rPr>
              <a:t>мезенхимальных</a:t>
            </a:r>
            <a:r>
              <a:rPr lang="ru-RU" sz="1400" dirty="0">
                <a:solidFill>
                  <a:srgbClr val="222613"/>
                </a:solidFill>
                <a:latin typeface="Constantia" pitchFamily="16" charset="0"/>
                <a:ea typeface="Microsoft YaHei"/>
                <a:cs typeface="Arial" charset="0"/>
              </a:rPr>
              <a:t> </a:t>
            </a:r>
            <a:r>
              <a:rPr lang="ru-RU" sz="1400" dirty="0" err="1">
                <a:solidFill>
                  <a:srgbClr val="222613"/>
                </a:solidFill>
                <a:latin typeface="Constantia" pitchFamily="16" charset="0"/>
                <a:ea typeface="Microsoft YaHei"/>
                <a:cs typeface="Arial" charset="0"/>
              </a:rPr>
              <a:t>стромальных</a:t>
            </a:r>
            <a:r>
              <a:rPr lang="ru-RU" sz="1400" dirty="0">
                <a:solidFill>
                  <a:srgbClr val="222613"/>
                </a:solidFill>
                <a:latin typeface="Constantia" pitchFamily="16" charset="0"/>
                <a:ea typeface="Microsoft YaHei"/>
                <a:cs typeface="Arial" charset="0"/>
              </a:rPr>
              <a:t> клеток</a:t>
            </a:r>
          </a:p>
        </p:txBody>
      </p:sp>
      <p:pic>
        <p:nvPicPr>
          <p:cNvPr id="70664" name="Picture 8" descr="https://zdorov-info.com.ua/images/novosti/krasota_zdorovie/virtus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66420" y="1268760"/>
            <a:ext cx="1512168" cy="1134126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1773932" y="188640"/>
            <a:ext cx="849694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ru-RU" b="1" dirty="0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В иммунологическом отделении совместно с лабораторией клеточной иммунотерапии проводится разработка технологии </a:t>
            </a: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6" charset="0"/>
                <a:ea typeface="Microsoft YaHei"/>
                <a:cs typeface="Arial" charset="0"/>
              </a:rPr>
              <a:t>лечения цирроза печени </a:t>
            </a:r>
            <a:r>
              <a:rPr lang="ru-RU" b="1" dirty="0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с использованием </a:t>
            </a:r>
            <a:r>
              <a:rPr lang="ru-RU" b="1" dirty="0" err="1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мезенхимальных</a:t>
            </a:r>
            <a:r>
              <a:rPr lang="ru-RU" b="1" dirty="0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стромальных</a:t>
            </a:r>
            <a:r>
              <a:rPr lang="ru-RU" b="1" dirty="0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 клеток (МСК) </a:t>
            </a:r>
            <a:r>
              <a:rPr lang="ru-RU" b="1" dirty="0" err="1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липоаспирата</a:t>
            </a:r>
            <a:endParaRPr lang="ru-RU" b="1" dirty="0">
              <a:solidFill>
                <a:srgbClr val="000000"/>
              </a:solidFill>
              <a:latin typeface="Times New Roman" pitchFamily="16" charset="0"/>
              <a:ea typeface="Microsoft YaHei"/>
              <a:cs typeface="Arial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522412" y="3861048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6" charset="0"/>
                <a:ea typeface="Microsoft YaHei"/>
                <a:cs typeface="Arial" charset="0"/>
              </a:rPr>
              <a:t>Преимущества жировой ткани </a:t>
            </a:r>
            <a:r>
              <a:rPr lang="ru-RU" b="1" dirty="0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как источника МСК по сравнению с костным мозгом:</a:t>
            </a:r>
          </a:p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Wingdings" pitchFamily="2" charset="2"/>
              <a:buChar char="ü"/>
            </a:pPr>
            <a:r>
              <a:rPr lang="ru-RU" b="1" dirty="0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 доступность</a:t>
            </a:r>
          </a:p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Wingdings" pitchFamily="2" charset="2"/>
              <a:buChar char="ü"/>
            </a:pPr>
            <a:r>
              <a:rPr lang="ru-RU" b="1" dirty="0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 высокая пролиферативная активность</a:t>
            </a:r>
          </a:p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Wingdings" pitchFamily="2" charset="2"/>
              <a:buChar char="ü"/>
            </a:pPr>
            <a:r>
              <a:rPr lang="ru-RU" b="1" dirty="0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 низкий коэффициент старения</a:t>
            </a:r>
          </a:p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Wingdings" pitchFamily="2" charset="2"/>
              <a:buChar char="ü"/>
            </a:pPr>
            <a:r>
              <a:rPr lang="ru-RU" b="1" dirty="0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 стабильность при культивировании </a:t>
            </a:r>
            <a:r>
              <a:rPr lang="en-US" b="1" i="1" dirty="0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ex vivo</a:t>
            </a:r>
            <a:endParaRPr lang="ru-RU" b="1" dirty="0">
              <a:solidFill>
                <a:srgbClr val="000000"/>
              </a:solidFill>
              <a:latin typeface="Times New Roman" pitchFamily="16" charset="0"/>
              <a:ea typeface="Microsoft YaHei"/>
              <a:cs typeface="Arial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5950396" y="3718680"/>
            <a:ext cx="4572000" cy="3139321"/>
          </a:xfrm>
          <a:prstGeom prst="rect">
            <a:avLst/>
          </a:prstGeom>
        </p:spPr>
        <p:txBody>
          <a:bodyPr>
            <a:spAutoFit/>
          </a:bodyPr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6" charset="0"/>
                <a:ea typeface="Microsoft YaHei"/>
                <a:cs typeface="Arial" charset="0"/>
              </a:rPr>
              <a:t>МСК способны:</a:t>
            </a:r>
          </a:p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Wingdings" pitchFamily="2" charset="2"/>
              <a:buChar char="ü"/>
            </a:pPr>
            <a:r>
              <a:rPr lang="ru-RU" b="1" dirty="0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 дифференцироваться в </a:t>
            </a:r>
            <a:r>
              <a:rPr lang="ru-RU" b="1" dirty="0" err="1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гепатоцитоподобные</a:t>
            </a:r>
            <a:r>
              <a:rPr lang="ru-RU" b="1" dirty="0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 клетки </a:t>
            </a:r>
            <a:r>
              <a:rPr lang="ru-RU" b="1" i="1" dirty="0" err="1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in</a:t>
            </a:r>
            <a:r>
              <a:rPr lang="ru-RU" b="1" i="1" dirty="0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 </a:t>
            </a:r>
            <a:r>
              <a:rPr lang="ru-RU" b="1" i="1" dirty="0" err="1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vivo</a:t>
            </a:r>
            <a:r>
              <a:rPr lang="ru-RU" b="1" dirty="0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 и </a:t>
            </a:r>
            <a:r>
              <a:rPr lang="ru-RU" b="1" dirty="0" err="1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i</a:t>
            </a:r>
            <a:r>
              <a:rPr lang="ru-RU" b="1" i="1" dirty="0" err="1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n</a:t>
            </a:r>
            <a:r>
              <a:rPr lang="ru-RU" b="1" i="1" dirty="0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 </a:t>
            </a:r>
            <a:r>
              <a:rPr lang="ru-RU" b="1" i="1" dirty="0" err="1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vitro</a:t>
            </a:r>
            <a:r>
              <a:rPr lang="ru-RU" b="1" dirty="0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 </a:t>
            </a:r>
          </a:p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Wingdings" pitchFamily="2" charset="2"/>
              <a:buChar char="ü"/>
            </a:pPr>
            <a:r>
              <a:rPr lang="ru-RU" b="1" dirty="0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 оказывают стимулирующий эффект на регенерацию </a:t>
            </a:r>
            <a:r>
              <a:rPr lang="ru-RU" b="1" dirty="0" err="1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гепатоцитов</a:t>
            </a:r>
            <a:endParaRPr lang="ru-RU" b="1" dirty="0">
              <a:solidFill>
                <a:srgbClr val="000000"/>
              </a:solidFill>
              <a:latin typeface="Times New Roman" pitchFamily="16" charset="0"/>
              <a:ea typeface="Microsoft YaHei"/>
              <a:cs typeface="Arial" charset="0"/>
            </a:endParaRPr>
          </a:p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Wingdings" pitchFamily="2" charset="2"/>
              <a:buChar char="ü"/>
            </a:pPr>
            <a:r>
              <a:rPr lang="ru-RU" b="1" dirty="0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 обладают естественной </a:t>
            </a:r>
            <a:r>
              <a:rPr lang="ru-RU" b="1" dirty="0" err="1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супрессорной</a:t>
            </a:r>
            <a:r>
              <a:rPr lang="ru-RU" b="1" dirty="0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 активностью, подавляют активность воспалительного процесса в тканях</a:t>
            </a:r>
          </a:p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Wingdings" pitchFamily="2" charset="2"/>
              <a:buChar char="ü"/>
            </a:pPr>
            <a:r>
              <a:rPr lang="ru-RU" b="1" dirty="0">
                <a:solidFill>
                  <a:srgbClr val="000000"/>
                </a:solidFill>
                <a:latin typeface="Times New Roman" pitchFamily="16" charset="0"/>
                <a:ea typeface="Microsoft YaHei"/>
                <a:cs typeface="Arial" charset="0"/>
              </a:rPr>
              <a:t>препятствуют дальнейшей прогрессии фиброза </a:t>
            </a:r>
          </a:p>
        </p:txBody>
      </p:sp>
      <p:cxnSp>
        <p:nvCxnSpPr>
          <p:cNvPr id="20" name="Прямая со стрелкой 19"/>
          <p:cNvCxnSpPr/>
          <p:nvPr/>
        </p:nvCxnSpPr>
        <p:spPr bwMode="auto">
          <a:xfrm>
            <a:off x="5158308" y="1916832"/>
            <a:ext cx="864096" cy="0"/>
          </a:xfrm>
          <a:prstGeom prst="straightConnector1">
            <a:avLst/>
          </a:prstGeom>
          <a:solidFill>
            <a:srgbClr val="00B8FF"/>
          </a:solidFill>
          <a:ln w="41275" cap="flat" cmpd="sng" algn="ctr">
            <a:solidFill>
              <a:schemeClr val="accent1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3342091"/>
            <a:ext cx="3638433" cy="351501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945594" y="893"/>
            <a:ext cx="4243231" cy="2964579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67381" y="895"/>
            <a:ext cx="7197415" cy="31385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126"/>
            <a:r>
              <a:rPr lang="ru-RU" sz="2199" dirty="0" err="1">
                <a:solidFill>
                  <a:prstClr val="black"/>
                </a:solidFill>
                <a:latin typeface="Calibri" panose="020F0502020204030204"/>
              </a:rPr>
              <a:t>Аллергологическое</a:t>
            </a:r>
            <a:r>
              <a:rPr lang="ru-RU" sz="2199" dirty="0">
                <a:solidFill>
                  <a:prstClr val="black"/>
                </a:solidFill>
                <a:latin typeface="Calibri" panose="020F0502020204030204"/>
              </a:rPr>
              <a:t> отделение Клиники иммунопатологии НИИФКИ является единственным специализированным отделением в Новосибирской области.</a:t>
            </a:r>
          </a:p>
          <a:p>
            <a:pPr defTabSz="914126"/>
            <a:endParaRPr lang="ru-RU" sz="2199" dirty="0">
              <a:solidFill>
                <a:prstClr val="black"/>
              </a:solidFill>
              <a:latin typeface="Calibri" panose="020F0502020204030204"/>
            </a:endParaRPr>
          </a:p>
          <a:p>
            <a:pPr defTabSz="914126"/>
            <a:r>
              <a:rPr lang="ru-RU" sz="2199" dirty="0">
                <a:solidFill>
                  <a:prstClr val="black"/>
                </a:solidFill>
                <a:latin typeface="Calibri" panose="020F0502020204030204"/>
              </a:rPr>
              <a:t>Отделение имеет все возможности для оказания квалифицированной медицинской помощи больным с аллергическими заболеваниями с использованием методов клеточной иммунотерапии и по современным международным стандартам.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746776" y="3342090"/>
            <a:ext cx="8442049" cy="3415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126"/>
            <a:r>
              <a:rPr lang="ru-RU" sz="1799" dirty="0">
                <a:solidFill>
                  <a:prstClr val="black"/>
                </a:solidFill>
                <a:latin typeface="Calibri" panose="020F0502020204030204"/>
              </a:rPr>
              <a:t>В отделении аллергологии проводится лечение таких заболеваний, как:</a:t>
            </a:r>
          </a:p>
          <a:p>
            <a:pPr defTabSz="914126"/>
            <a:r>
              <a:rPr lang="ru-RU" sz="1799" dirty="0">
                <a:solidFill>
                  <a:prstClr val="black"/>
                </a:solidFill>
                <a:latin typeface="Calibri" panose="020F0502020204030204"/>
              </a:rPr>
              <a:t>- Различные формы бронхиальной астмы</a:t>
            </a:r>
          </a:p>
          <a:p>
            <a:pPr defTabSz="914126"/>
            <a:r>
              <a:rPr lang="ru-RU" sz="1799" dirty="0">
                <a:solidFill>
                  <a:prstClr val="black"/>
                </a:solidFill>
                <a:latin typeface="Calibri" panose="020F0502020204030204"/>
              </a:rPr>
              <a:t>- </a:t>
            </a:r>
            <a:r>
              <a:rPr lang="ru-RU" sz="1799" dirty="0" err="1">
                <a:solidFill>
                  <a:prstClr val="black"/>
                </a:solidFill>
                <a:latin typeface="Calibri" panose="020F0502020204030204"/>
              </a:rPr>
              <a:t>Атопический</a:t>
            </a:r>
            <a:r>
              <a:rPr lang="ru-RU" sz="1799" dirty="0">
                <a:solidFill>
                  <a:prstClr val="black"/>
                </a:solidFill>
                <a:latin typeface="Calibri" panose="020F0502020204030204"/>
              </a:rPr>
              <a:t> дерматит</a:t>
            </a:r>
          </a:p>
          <a:p>
            <a:pPr defTabSz="914126"/>
            <a:r>
              <a:rPr lang="ru-RU" sz="1799" dirty="0">
                <a:solidFill>
                  <a:prstClr val="black"/>
                </a:solidFill>
                <a:latin typeface="Calibri" panose="020F0502020204030204"/>
              </a:rPr>
              <a:t>- Крапивница всех типов, в том числе </a:t>
            </a:r>
            <a:r>
              <a:rPr lang="ru-RU" sz="1799" dirty="0" err="1">
                <a:solidFill>
                  <a:prstClr val="black"/>
                </a:solidFill>
                <a:latin typeface="Calibri" panose="020F0502020204030204"/>
              </a:rPr>
              <a:t>холодовая</a:t>
            </a:r>
            <a:endParaRPr lang="ru-RU" sz="1799" dirty="0">
              <a:solidFill>
                <a:prstClr val="black"/>
              </a:solidFill>
              <a:latin typeface="Calibri" panose="020F0502020204030204"/>
            </a:endParaRPr>
          </a:p>
          <a:p>
            <a:pPr defTabSz="914126"/>
            <a:r>
              <a:rPr lang="ru-RU" sz="1799" dirty="0">
                <a:solidFill>
                  <a:prstClr val="black"/>
                </a:solidFill>
                <a:latin typeface="Calibri" panose="020F0502020204030204"/>
              </a:rPr>
              <a:t>- Ангионевротический отек (отек </a:t>
            </a:r>
            <a:r>
              <a:rPr lang="ru-RU" sz="1799" dirty="0" err="1">
                <a:solidFill>
                  <a:prstClr val="black"/>
                </a:solidFill>
                <a:latin typeface="Calibri" panose="020F0502020204030204"/>
              </a:rPr>
              <a:t>Квинке</a:t>
            </a:r>
            <a:r>
              <a:rPr lang="ru-RU" sz="1799" dirty="0">
                <a:solidFill>
                  <a:prstClr val="black"/>
                </a:solidFill>
                <a:latin typeface="Calibri" panose="020F0502020204030204"/>
              </a:rPr>
              <a:t>)</a:t>
            </a:r>
          </a:p>
          <a:p>
            <a:pPr defTabSz="914126"/>
            <a:r>
              <a:rPr lang="ru-RU" sz="1799" dirty="0">
                <a:solidFill>
                  <a:prstClr val="black"/>
                </a:solidFill>
                <a:latin typeface="Calibri" panose="020F0502020204030204"/>
              </a:rPr>
              <a:t>- Контактный дерматит</a:t>
            </a:r>
          </a:p>
          <a:p>
            <a:pPr defTabSz="914126"/>
            <a:r>
              <a:rPr lang="ru-RU" sz="1799" dirty="0">
                <a:solidFill>
                  <a:prstClr val="black"/>
                </a:solidFill>
                <a:latin typeface="Calibri" panose="020F0502020204030204"/>
              </a:rPr>
              <a:t>- Сезонный и круглогодичный аллергический ринит</a:t>
            </a:r>
          </a:p>
          <a:p>
            <a:pPr defTabSz="914126"/>
            <a:r>
              <a:rPr lang="ru-RU" sz="1799" dirty="0">
                <a:solidFill>
                  <a:prstClr val="black"/>
                </a:solidFill>
                <a:latin typeface="Calibri" panose="020F0502020204030204"/>
              </a:rPr>
              <a:t>-Сывороточная болезнь</a:t>
            </a:r>
          </a:p>
          <a:p>
            <a:pPr defTabSz="914126"/>
            <a:r>
              <a:rPr lang="ru-RU" sz="1799" dirty="0">
                <a:solidFill>
                  <a:prstClr val="black"/>
                </a:solidFill>
                <a:latin typeface="Calibri" panose="020F0502020204030204"/>
              </a:rPr>
              <a:t>- Токсико-аллергические реакции, в </a:t>
            </a:r>
            <a:r>
              <a:rPr lang="ru-RU" sz="1799" dirty="0" err="1">
                <a:solidFill>
                  <a:prstClr val="black"/>
                </a:solidFill>
                <a:latin typeface="Calibri" panose="020F0502020204030204"/>
              </a:rPr>
              <a:t>т.ч</a:t>
            </a:r>
            <a:r>
              <a:rPr lang="ru-RU" sz="1799" dirty="0">
                <a:solidFill>
                  <a:prstClr val="black"/>
                </a:solidFill>
                <a:latin typeface="Calibri" panose="020F0502020204030204"/>
              </a:rPr>
              <a:t>. лекарственные</a:t>
            </a:r>
          </a:p>
          <a:p>
            <a:pPr defTabSz="914126"/>
            <a:endParaRPr lang="ru-RU" sz="1799" dirty="0">
              <a:solidFill>
                <a:prstClr val="black"/>
              </a:solidFill>
              <a:latin typeface="Calibri" panose="020F0502020204030204"/>
            </a:endParaRPr>
          </a:p>
          <a:p>
            <a:pPr defTabSz="914126"/>
            <a:r>
              <a:rPr lang="ru-RU" sz="1799" dirty="0">
                <a:solidFill>
                  <a:prstClr val="black"/>
                </a:solidFill>
                <a:latin typeface="Calibri" panose="020F0502020204030204"/>
              </a:rPr>
              <a:t>Только в отделении аллергологии проводится аллерген-специфическая иммунотерапия (</a:t>
            </a:r>
            <a:r>
              <a:rPr lang="ru-RU" sz="1799" dirty="0" err="1">
                <a:solidFill>
                  <a:prstClr val="black"/>
                </a:solidFill>
                <a:latin typeface="Calibri" panose="020F0502020204030204"/>
              </a:rPr>
              <a:t>аллерговакцинация</a:t>
            </a:r>
            <a:r>
              <a:rPr lang="ru-RU" sz="1799" dirty="0">
                <a:solidFill>
                  <a:prstClr val="black"/>
                </a:solidFill>
                <a:latin typeface="Calibri" panose="020F0502020204030204"/>
              </a:rPr>
              <a:t>) ускоренным методом.</a:t>
            </a:r>
          </a:p>
        </p:txBody>
      </p:sp>
    </p:spTree>
    <p:extLst>
      <p:ext uri="{BB962C8B-B14F-4D97-AF65-F5344CB8AC3E}">
        <p14:creationId xmlns:p14="http://schemas.microsoft.com/office/powerpoint/2010/main" xmlns="" val="3868556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893"/>
            <a:ext cx="3375843" cy="4501124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841190" y="893"/>
            <a:ext cx="3347635" cy="4995702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375843" y="103897"/>
            <a:ext cx="5465347" cy="5507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126"/>
            <a:r>
              <a:rPr lang="ru-RU" sz="2199" dirty="0">
                <a:solidFill>
                  <a:prstClr val="black"/>
                </a:solidFill>
                <a:latin typeface="Calibri" panose="020F0502020204030204"/>
              </a:rPr>
              <a:t>В отделении также используется уникальный метод лечения </a:t>
            </a:r>
            <a:r>
              <a:rPr lang="ru-RU" sz="2199" dirty="0" err="1">
                <a:solidFill>
                  <a:prstClr val="black"/>
                </a:solidFill>
                <a:latin typeface="Calibri" panose="020F0502020204030204"/>
              </a:rPr>
              <a:t>атопического</a:t>
            </a:r>
            <a:r>
              <a:rPr lang="ru-RU" sz="2199" dirty="0">
                <a:solidFill>
                  <a:prstClr val="black"/>
                </a:solidFill>
                <a:latin typeface="Calibri" panose="020F0502020204030204"/>
              </a:rPr>
              <a:t> дерматита с применением клеточных технологий, который практически не имеет побочных эффектов и ведет к длительной ремиссии заболевания.</a:t>
            </a:r>
          </a:p>
          <a:p>
            <a:pPr defTabSz="914126"/>
            <a:r>
              <a:rPr lang="ru-RU" sz="2199" dirty="0">
                <a:solidFill>
                  <a:prstClr val="black"/>
                </a:solidFill>
                <a:latin typeface="Calibri" panose="020F0502020204030204"/>
              </a:rPr>
              <a:t>Используются самые современные методы обследования для определения причины заболевания: кожные тесты, провокационные тесты, определение аллерген-специфического </a:t>
            </a:r>
            <a:r>
              <a:rPr lang="ru-RU" sz="2199" dirty="0" err="1">
                <a:solidFill>
                  <a:prstClr val="black"/>
                </a:solidFill>
                <a:latin typeface="Calibri" panose="020F0502020204030204"/>
              </a:rPr>
              <a:t>IgE</a:t>
            </a:r>
            <a:r>
              <a:rPr lang="ru-RU" sz="2199" dirty="0">
                <a:solidFill>
                  <a:prstClr val="black"/>
                </a:solidFill>
                <a:latin typeface="Calibri" panose="020F0502020204030204"/>
              </a:rPr>
              <a:t> в сыворотке крови, исследование функции внешнего дыхания, оценка иммунологического статуса а так же молекулярная </a:t>
            </a:r>
            <a:r>
              <a:rPr lang="ru-RU" sz="2199" dirty="0" err="1">
                <a:solidFill>
                  <a:prstClr val="black"/>
                </a:solidFill>
                <a:latin typeface="Calibri" panose="020F0502020204030204"/>
              </a:rPr>
              <a:t>аллергодиагностика</a:t>
            </a:r>
            <a:r>
              <a:rPr lang="ru-RU" sz="2199" dirty="0">
                <a:solidFill>
                  <a:prstClr val="black"/>
                </a:solidFill>
                <a:latin typeface="Calibri" panose="020F0502020204030204"/>
              </a:rPr>
              <a:t> с использованием метода </a:t>
            </a:r>
            <a:r>
              <a:rPr lang="ru-RU" sz="2199" dirty="0" err="1">
                <a:solidFill>
                  <a:prstClr val="black"/>
                </a:solidFill>
                <a:latin typeface="Calibri" panose="020F0502020204030204"/>
              </a:rPr>
              <a:t>ImmunoCAP</a:t>
            </a:r>
            <a:endParaRPr lang="ru-RU" sz="2199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80257" y="5582956"/>
            <a:ext cx="11716721" cy="12000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126"/>
            <a:r>
              <a:rPr lang="ru-RU" sz="2399" dirty="0" err="1">
                <a:solidFill>
                  <a:prstClr val="black"/>
                </a:solidFill>
                <a:latin typeface="Calibri" panose="020F0502020204030204"/>
              </a:rPr>
              <a:t>Аллергологическое</a:t>
            </a:r>
            <a:r>
              <a:rPr lang="ru-RU" sz="2399" dirty="0">
                <a:solidFill>
                  <a:prstClr val="black"/>
                </a:solidFill>
                <a:latin typeface="Calibri" panose="020F0502020204030204"/>
              </a:rPr>
              <a:t> отделение клиники иммунопатологии НИИФКИ является ведущим центром в Сибири по лечению аллергических заболеваний с использованием иммунобиологических препаратов.</a:t>
            </a:r>
          </a:p>
        </p:txBody>
      </p:sp>
    </p:spTree>
    <p:extLst>
      <p:ext uri="{BB962C8B-B14F-4D97-AF65-F5344CB8AC3E}">
        <p14:creationId xmlns:p14="http://schemas.microsoft.com/office/powerpoint/2010/main" xmlns="" val="6027868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dirty="0">
                <a:solidFill>
                  <a:srgbClr val="081D58"/>
                </a:solidFill>
              </a:rPr>
              <a:t>Гематологическое отделение с блоком трансплантации костного мозга НИИФКИ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>
                <a:solidFill>
                  <a:srgbClr val="081D58"/>
                </a:solidFill>
              </a:rPr>
              <a:t>Клиническая деятельность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sz="1800" dirty="0">
                <a:solidFill>
                  <a:srgbClr val="081D58"/>
                </a:solidFill>
              </a:rPr>
              <a:t>Интенсивная химиотерапия</a:t>
            </a:r>
          </a:p>
          <a:p>
            <a:r>
              <a:rPr lang="ru-RU" sz="1800" dirty="0" err="1">
                <a:solidFill>
                  <a:srgbClr val="081D58"/>
                </a:solidFill>
              </a:rPr>
              <a:t>Таргетная</a:t>
            </a:r>
            <a:r>
              <a:rPr lang="ru-RU" sz="1800" dirty="0">
                <a:solidFill>
                  <a:srgbClr val="081D58"/>
                </a:solidFill>
              </a:rPr>
              <a:t> терапия (</a:t>
            </a:r>
            <a:r>
              <a:rPr lang="ru-RU" sz="1800" dirty="0" err="1">
                <a:solidFill>
                  <a:srgbClr val="081D58"/>
                </a:solidFill>
              </a:rPr>
              <a:t>брентуксимаба</a:t>
            </a:r>
            <a:r>
              <a:rPr lang="ru-RU" sz="1800" dirty="0">
                <a:solidFill>
                  <a:srgbClr val="081D58"/>
                </a:solidFill>
              </a:rPr>
              <a:t> </a:t>
            </a:r>
            <a:r>
              <a:rPr lang="ru-RU" sz="1800" dirty="0" err="1">
                <a:solidFill>
                  <a:srgbClr val="081D58"/>
                </a:solidFill>
              </a:rPr>
              <a:t>ведотин</a:t>
            </a:r>
            <a:r>
              <a:rPr lang="ru-RU" sz="1800" dirty="0">
                <a:solidFill>
                  <a:srgbClr val="081D58"/>
                </a:solidFill>
              </a:rPr>
              <a:t>, ингибиторы </a:t>
            </a:r>
            <a:r>
              <a:rPr lang="ru-RU" sz="1800" dirty="0" err="1">
                <a:solidFill>
                  <a:srgbClr val="081D58"/>
                </a:solidFill>
              </a:rPr>
              <a:t>тирозинкиназ</a:t>
            </a:r>
            <a:r>
              <a:rPr lang="ru-RU" sz="1800" dirty="0">
                <a:solidFill>
                  <a:srgbClr val="081D58"/>
                </a:solidFill>
              </a:rPr>
              <a:t>, </a:t>
            </a:r>
            <a:r>
              <a:rPr lang="ru-RU" sz="1800" dirty="0" err="1">
                <a:solidFill>
                  <a:srgbClr val="081D58"/>
                </a:solidFill>
              </a:rPr>
              <a:t>протеосом</a:t>
            </a:r>
            <a:r>
              <a:rPr lang="ru-RU" sz="1800" dirty="0">
                <a:solidFill>
                  <a:srgbClr val="081D58"/>
                </a:solidFill>
              </a:rPr>
              <a:t>, ингибиторы </a:t>
            </a:r>
            <a:r>
              <a:rPr lang="en-US" sz="1800" dirty="0">
                <a:solidFill>
                  <a:srgbClr val="081D58"/>
                </a:solidFill>
              </a:rPr>
              <a:t>BCL-2)</a:t>
            </a:r>
          </a:p>
          <a:p>
            <a:r>
              <a:rPr lang="ru-RU" sz="1800" dirty="0">
                <a:solidFill>
                  <a:srgbClr val="081D58"/>
                </a:solidFill>
              </a:rPr>
              <a:t>Иммунотерапия (</a:t>
            </a:r>
            <a:r>
              <a:rPr lang="ru-RU" sz="1800" dirty="0" err="1">
                <a:solidFill>
                  <a:srgbClr val="081D58"/>
                </a:solidFill>
              </a:rPr>
              <a:t>моноклональные</a:t>
            </a:r>
            <a:r>
              <a:rPr lang="ru-RU" sz="1800" dirty="0">
                <a:solidFill>
                  <a:srgbClr val="081D58"/>
                </a:solidFill>
              </a:rPr>
              <a:t> антитела: анти-</a:t>
            </a:r>
            <a:r>
              <a:rPr lang="en-US" sz="1800" dirty="0">
                <a:solidFill>
                  <a:srgbClr val="081D58"/>
                </a:solidFill>
              </a:rPr>
              <a:t>CD20, </a:t>
            </a:r>
            <a:r>
              <a:rPr lang="ru-RU" sz="1800" dirty="0">
                <a:solidFill>
                  <a:srgbClr val="081D58"/>
                </a:solidFill>
              </a:rPr>
              <a:t>анти-</a:t>
            </a:r>
            <a:r>
              <a:rPr lang="en-US" sz="1800" dirty="0">
                <a:solidFill>
                  <a:srgbClr val="081D58"/>
                </a:solidFill>
              </a:rPr>
              <a:t>PD-1</a:t>
            </a:r>
          </a:p>
          <a:p>
            <a:r>
              <a:rPr lang="ru-RU" sz="1800" dirty="0">
                <a:solidFill>
                  <a:srgbClr val="081D58"/>
                </a:solidFill>
              </a:rPr>
              <a:t>Трансплантация костного мозга </a:t>
            </a:r>
            <a:r>
              <a:rPr lang="ru-RU" sz="1800" dirty="0" err="1">
                <a:solidFill>
                  <a:srgbClr val="081D58"/>
                </a:solidFill>
              </a:rPr>
              <a:t>аутологичная</a:t>
            </a:r>
            <a:r>
              <a:rPr lang="ru-RU" sz="1800" dirty="0">
                <a:solidFill>
                  <a:srgbClr val="081D58"/>
                </a:solidFill>
              </a:rPr>
              <a:t> </a:t>
            </a:r>
          </a:p>
          <a:p>
            <a:r>
              <a:rPr lang="ru-RU" sz="1800" dirty="0">
                <a:solidFill>
                  <a:srgbClr val="081D58"/>
                </a:solidFill>
              </a:rPr>
              <a:t>Трансплантация костного мозга аллогенная</a:t>
            </a:r>
          </a:p>
          <a:p>
            <a:r>
              <a:rPr lang="ru-RU" sz="1800" dirty="0">
                <a:solidFill>
                  <a:srgbClr val="081D58"/>
                </a:solidFill>
              </a:rPr>
              <a:t>Терапия неопухолевых заболеваний системы крови</a:t>
            </a:r>
          </a:p>
          <a:p>
            <a:pPr marL="0" indent="0">
              <a:buNone/>
            </a:pPr>
            <a:endParaRPr lang="en-US" sz="1800" dirty="0">
              <a:solidFill>
                <a:srgbClr val="081D58"/>
              </a:solidFill>
            </a:endParaRPr>
          </a:p>
          <a:p>
            <a:pPr marL="0" indent="0">
              <a:buNone/>
            </a:pPr>
            <a:endParaRPr lang="ru-RU" dirty="0">
              <a:solidFill>
                <a:srgbClr val="081D58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dirty="0">
                <a:solidFill>
                  <a:srgbClr val="081D58"/>
                </a:solidFill>
              </a:rPr>
              <a:t>Научные направления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ru-RU" sz="1800" dirty="0">
                <a:solidFill>
                  <a:srgbClr val="081D58"/>
                </a:solidFill>
              </a:rPr>
              <a:t>Прогноз эффективности химиотерапии и трансплантации </a:t>
            </a:r>
            <a:r>
              <a:rPr lang="ru-RU" sz="1800" dirty="0" err="1">
                <a:solidFill>
                  <a:srgbClr val="081D58"/>
                </a:solidFill>
              </a:rPr>
              <a:t>аутологичных</a:t>
            </a:r>
            <a:r>
              <a:rPr lang="ru-RU" sz="1800" dirty="0">
                <a:solidFill>
                  <a:srgbClr val="081D58"/>
                </a:solidFill>
              </a:rPr>
              <a:t> гемопоэтических стволовых клеток у больных ЛПЗ на основе изучения миелоидных </a:t>
            </a:r>
            <a:r>
              <a:rPr lang="ru-RU" sz="1800" dirty="0" err="1">
                <a:solidFill>
                  <a:srgbClr val="081D58"/>
                </a:solidFill>
              </a:rPr>
              <a:t>супрессорных</a:t>
            </a:r>
            <a:r>
              <a:rPr lang="ru-RU" sz="1800" dirty="0">
                <a:solidFill>
                  <a:srgbClr val="081D58"/>
                </a:solidFill>
              </a:rPr>
              <a:t> клеток</a:t>
            </a:r>
          </a:p>
          <a:p>
            <a:endParaRPr lang="ru-RU" sz="1800" dirty="0">
              <a:solidFill>
                <a:srgbClr val="081D58"/>
              </a:solidFill>
            </a:endParaRPr>
          </a:p>
          <a:p>
            <a:r>
              <a:rPr lang="ru-RU" sz="1800" dirty="0">
                <a:solidFill>
                  <a:srgbClr val="081D58"/>
                </a:solidFill>
              </a:rPr>
              <a:t>Разработка метода дифференциальной диагностики лейкозов на основе выявления сайтов </a:t>
            </a:r>
            <a:r>
              <a:rPr lang="ru-RU" sz="1800" dirty="0" err="1">
                <a:solidFill>
                  <a:srgbClr val="081D58"/>
                </a:solidFill>
              </a:rPr>
              <a:t>метилирования</a:t>
            </a:r>
            <a:r>
              <a:rPr lang="ru-RU" sz="1800" dirty="0">
                <a:solidFill>
                  <a:srgbClr val="081D58"/>
                </a:solidFill>
              </a:rPr>
              <a:t> в регуляторных областях генов-</a:t>
            </a:r>
            <a:r>
              <a:rPr lang="ru-RU" sz="1800" dirty="0" err="1">
                <a:solidFill>
                  <a:srgbClr val="081D58"/>
                </a:solidFill>
              </a:rPr>
              <a:t>онкосупрессоров</a:t>
            </a:r>
            <a:r>
              <a:rPr lang="ru-RU" sz="1800" dirty="0">
                <a:solidFill>
                  <a:srgbClr val="081D58"/>
                </a:solidFill>
              </a:rPr>
              <a:t> методом GLAD-ПЦР анализа</a:t>
            </a:r>
          </a:p>
        </p:txBody>
      </p:sp>
    </p:spTree>
    <p:extLst>
      <p:ext uri="{BB962C8B-B14F-4D97-AF65-F5344CB8AC3E}">
        <p14:creationId xmlns:p14="http://schemas.microsoft.com/office/powerpoint/2010/main" xmlns="" val="34917468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xfrm>
            <a:off x="1827212" y="188913"/>
            <a:ext cx="8534400" cy="1295400"/>
          </a:xfrm>
        </p:spPr>
        <p:txBody>
          <a:bodyPr/>
          <a:lstStyle/>
          <a:p>
            <a:pPr eaLnBrk="1" hangingPunct="1"/>
            <a:r>
              <a:rPr lang="ru-RU" sz="3000" b="1" dirty="0"/>
              <a:t/>
            </a:r>
            <a:br>
              <a:rPr lang="ru-RU" sz="3000" b="1" dirty="0"/>
            </a:br>
            <a:r>
              <a:rPr lang="ru-RU" sz="1800" b="1" dirty="0">
                <a:solidFill>
                  <a:schemeClr val="bg2"/>
                </a:solidFill>
              </a:rPr>
              <a:t>Трансплантация СКК </a:t>
            </a:r>
            <a:br>
              <a:rPr lang="ru-RU" sz="1800" b="1" dirty="0">
                <a:solidFill>
                  <a:schemeClr val="bg2"/>
                </a:solidFill>
              </a:rPr>
            </a:br>
            <a:r>
              <a:rPr lang="ru-RU" sz="1800" b="1" dirty="0">
                <a:solidFill>
                  <a:schemeClr val="bg2"/>
                </a:solidFill>
              </a:rPr>
              <a:t>ФГБУ НИИ клинической и экспериментальной иммунологии</a:t>
            </a:r>
            <a:br>
              <a:rPr lang="ru-RU" sz="1800" b="1" dirty="0">
                <a:solidFill>
                  <a:schemeClr val="bg2"/>
                </a:solidFill>
              </a:rPr>
            </a:br>
            <a:r>
              <a:rPr lang="ru-RU" sz="1800" b="1" dirty="0">
                <a:solidFill>
                  <a:schemeClr val="bg2"/>
                </a:solidFill>
              </a:rPr>
              <a:t>(</a:t>
            </a:r>
            <a:r>
              <a:rPr lang="en-US" sz="1800" b="1" dirty="0">
                <a:solidFill>
                  <a:schemeClr val="bg2"/>
                </a:solidFill>
              </a:rPr>
              <a:t>EBMT group, CIC 376)</a:t>
            </a:r>
            <a:r>
              <a:rPr lang="ru-RU" sz="1800" b="1" dirty="0">
                <a:solidFill>
                  <a:schemeClr val="bg2"/>
                </a:solidFill>
              </a:rPr>
              <a:t/>
            </a:r>
            <a:br>
              <a:rPr lang="ru-RU" sz="1800" b="1" dirty="0">
                <a:solidFill>
                  <a:schemeClr val="bg2"/>
                </a:solidFill>
              </a:rPr>
            </a:br>
            <a:r>
              <a:rPr lang="ru-RU" sz="1800" b="1" dirty="0">
                <a:solidFill>
                  <a:schemeClr val="bg2"/>
                </a:solidFill>
              </a:rPr>
              <a:t>ноябрь 1996 – 2020 </a:t>
            </a:r>
            <a:r>
              <a:rPr lang="ru-RU" sz="1800" b="1" dirty="0" err="1">
                <a:solidFill>
                  <a:schemeClr val="bg2"/>
                </a:solidFill>
              </a:rPr>
              <a:t>гг</a:t>
            </a:r>
            <a:r>
              <a:rPr lang="ru-RU" sz="1800" b="1" dirty="0">
                <a:solidFill>
                  <a:schemeClr val="bg2"/>
                </a:solidFill>
              </a:rPr>
              <a:t> (576 ТСКК)</a:t>
            </a:r>
            <a:r>
              <a:rPr lang="ru-RU" sz="2400" b="1" dirty="0">
                <a:solidFill>
                  <a:schemeClr val="bg2"/>
                </a:solidFill>
              </a:rPr>
              <a:t/>
            </a:r>
            <a:br>
              <a:rPr lang="ru-RU" sz="2400" b="1" dirty="0">
                <a:solidFill>
                  <a:schemeClr val="bg2"/>
                </a:solidFill>
              </a:rPr>
            </a:br>
            <a:endParaRPr lang="ru-RU" sz="2400" b="1" dirty="0">
              <a:solidFill>
                <a:schemeClr val="bg2"/>
              </a:solidFill>
            </a:endParaRP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idx="1"/>
          </p:nvPr>
        </p:nvGraphicFramePr>
        <p:xfrm>
          <a:off x="1557338" y="1700214"/>
          <a:ext cx="9001125" cy="51133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89956" y="13115"/>
            <a:ext cx="8229600" cy="504056"/>
          </a:xfrm>
        </p:spPr>
        <p:txBody>
          <a:bodyPr>
            <a:noAutofit/>
          </a:bodyPr>
          <a:lstStyle/>
          <a:p>
            <a:r>
              <a:rPr lang="ru-RU" sz="3200" dirty="0"/>
              <a:t>Отделение ревматологии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61964" y="476673"/>
            <a:ext cx="8229600" cy="576064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1700" dirty="0"/>
              <a:t>Ревматологическое отделение Клиники иммунопатологии функционирует с 1995 года. </a:t>
            </a:r>
          </a:p>
          <a:p>
            <a:pPr marL="0" indent="0">
              <a:buNone/>
            </a:pPr>
            <a:r>
              <a:rPr lang="ru-RU" sz="1700" dirty="0"/>
              <a:t>В настоящее время отделение рассчитано на 25 коек, в том числе в палатах повышенной комфортности. С 1995 по 2005 </a:t>
            </a:r>
            <a:r>
              <a:rPr lang="ru-RU" sz="1700" dirty="0" err="1"/>
              <a:t>гг</a:t>
            </a:r>
            <a:r>
              <a:rPr lang="ru-RU" sz="1700" dirty="0"/>
              <a:t> отделением руководила врач-ревматолог к.м.н. Людмила Петровна Коненкова. С 2005 г. отделением руководит врач-ревматолог к.м.н. Алексей Эдуардович </a:t>
            </a:r>
            <a:r>
              <a:rPr lang="ru-RU" sz="1700" dirty="0" err="1"/>
              <a:t>Сизиков</a:t>
            </a:r>
            <a:r>
              <a:rPr lang="ru-RU" sz="1700" dirty="0"/>
              <a:t>. </a:t>
            </a:r>
          </a:p>
          <a:p>
            <a:pPr marL="0" indent="0">
              <a:buNone/>
            </a:pPr>
            <a:r>
              <a:rPr lang="ru-RU" sz="1700" dirty="0"/>
              <a:t>Все сотрудники имеют ученую степень.</a:t>
            </a:r>
          </a:p>
          <a:p>
            <a:pPr marL="0" indent="0">
              <a:buNone/>
            </a:pPr>
            <a:r>
              <a:rPr lang="ru-RU" sz="1700" dirty="0"/>
              <a:t>Ежегодно через отделение проходит около 700 больных тяжелыми ревматическими заболеваниями.</a:t>
            </a:r>
          </a:p>
          <a:p>
            <a:pPr marL="0" indent="0">
              <a:buNone/>
            </a:pPr>
            <a:r>
              <a:rPr lang="ru-RU" sz="1700" dirty="0"/>
              <a:t>При участии сотрудников отделения опубликовано более 300 печатных работ, в том числе, в центральной и зарубежной печати.</a:t>
            </a:r>
          </a:p>
          <a:p>
            <a:pPr marL="0" indent="0">
              <a:buNone/>
            </a:pPr>
            <a:r>
              <a:rPr lang="ru-RU" sz="1700" dirty="0"/>
              <a:t>С 2006 г на базе отделения работает Центр </a:t>
            </a:r>
            <a:r>
              <a:rPr lang="ru-RU" sz="1700" dirty="0" err="1"/>
              <a:t>антицитокиновой</a:t>
            </a:r>
            <a:r>
              <a:rPr lang="ru-RU" sz="1700" dirty="0"/>
              <a:t> терапии, на базе которого осуществляется лечение генно-инженерными биологическими препаратами. Ежегодно через центр проходит более 100 пациентов. </a:t>
            </a:r>
          </a:p>
          <a:p>
            <a:pPr marL="0" indent="0">
              <a:buNone/>
            </a:pPr>
            <a:r>
              <a:rPr lang="ru-RU" sz="1700" dirty="0"/>
              <a:t>На протяжении длительного времени отделение участвует в оказании Высокотехнологичной медицинской помощи больным, страдающими ревматическими заболеваниями.</a:t>
            </a:r>
          </a:p>
          <a:p>
            <a:pPr marL="0" indent="0">
              <a:buNone/>
            </a:pPr>
            <a:r>
              <a:rPr lang="ru-RU" sz="1900" dirty="0"/>
              <a:t>Новые медицинские технологии, зарегистрированные при участии сотрудников отделения:</a:t>
            </a:r>
          </a:p>
          <a:p>
            <a:r>
              <a:rPr lang="ru-RU" sz="1800" dirty="0"/>
              <a:t>«Комбинированная пульс-терапия при системной красной волчанке». ФС № 2008/208</a:t>
            </a:r>
          </a:p>
          <a:p>
            <a:r>
              <a:rPr lang="ru-RU" sz="1800" dirty="0"/>
              <a:t>- «Высокодозная </a:t>
            </a:r>
            <a:r>
              <a:rPr lang="ru-RU" sz="1800" dirty="0" err="1"/>
              <a:t>иммуносупрессивная</a:t>
            </a:r>
            <a:r>
              <a:rPr lang="ru-RU" sz="1800" dirty="0"/>
              <a:t>  терапия с  </a:t>
            </a:r>
            <a:r>
              <a:rPr lang="ru-RU" sz="1800" dirty="0" err="1"/>
              <a:t>аутологичной</a:t>
            </a:r>
            <a:r>
              <a:rPr lang="ru-RU" sz="1800" dirty="0"/>
              <a:t>  трансплантацией стволовых кроветворных клеток в лечении тяжелых аутоиммунных заболеваний». ФС № 2008/016  </a:t>
            </a:r>
          </a:p>
          <a:p>
            <a:pPr marL="0" indent="0">
              <a:buNone/>
            </a:pPr>
            <a:endParaRPr lang="ru-RU" sz="1900" dirty="0"/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V="1">
            <a:off x="6489948" y="5886851"/>
            <a:ext cx="4176464" cy="971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84014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01924" y="116632"/>
            <a:ext cx="8784976" cy="6624736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sz="2400" dirty="0"/>
              <a:t>Отделение оказывает помощь пациентам с заболеваниями:</a:t>
            </a:r>
          </a:p>
          <a:p>
            <a:r>
              <a:rPr lang="ru-RU" sz="2000" dirty="0"/>
              <a:t>системный </a:t>
            </a:r>
            <a:r>
              <a:rPr lang="ru-RU" sz="2000" dirty="0" err="1"/>
              <a:t>васкулит</a:t>
            </a:r>
            <a:r>
              <a:rPr lang="ru-RU" sz="2000" dirty="0"/>
              <a:t> (ANCA-ассоциированный, геморрагический, узелковый и др.)</a:t>
            </a:r>
          </a:p>
          <a:p>
            <a:r>
              <a:rPr lang="ru-RU" sz="2000" dirty="0"/>
              <a:t>ревматоидный полиартрит</a:t>
            </a:r>
          </a:p>
          <a:p>
            <a:r>
              <a:rPr lang="ru-RU" sz="2000" dirty="0" err="1"/>
              <a:t>анкилозирующий</a:t>
            </a:r>
            <a:r>
              <a:rPr lang="ru-RU" sz="2000" dirty="0"/>
              <a:t> спондилит</a:t>
            </a:r>
          </a:p>
          <a:p>
            <a:r>
              <a:rPr lang="ru-RU" sz="2000" dirty="0"/>
              <a:t>периферический спондилоартрит</a:t>
            </a:r>
          </a:p>
          <a:p>
            <a:r>
              <a:rPr lang="ru-RU" sz="2000" dirty="0"/>
              <a:t>микрокристаллические артриты (подагра, </a:t>
            </a:r>
            <a:r>
              <a:rPr lang="ru-RU" sz="2000" dirty="0" err="1"/>
              <a:t>хондрокальциноз</a:t>
            </a:r>
            <a:r>
              <a:rPr lang="ru-RU" sz="2000" dirty="0"/>
              <a:t>)</a:t>
            </a:r>
          </a:p>
          <a:p>
            <a:r>
              <a:rPr lang="ru-RU" sz="2000" dirty="0"/>
              <a:t>узловатая эритема</a:t>
            </a:r>
          </a:p>
          <a:p>
            <a:r>
              <a:rPr lang="ru-RU" sz="2000" dirty="0"/>
              <a:t>системная красная волчанка</a:t>
            </a:r>
          </a:p>
          <a:p>
            <a:r>
              <a:rPr lang="ru-RU" sz="2000" dirty="0"/>
              <a:t>системная склеродермия</a:t>
            </a:r>
          </a:p>
          <a:p>
            <a:r>
              <a:rPr lang="ru-RU" sz="2000" dirty="0" err="1"/>
              <a:t>остеоартроз</a:t>
            </a:r>
            <a:endParaRPr lang="ru-RU" sz="2000" dirty="0"/>
          </a:p>
          <a:p>
            <a:r>
              <a:rPr lang="ru-RU" sz="2000" dirty="0"/>
              <a:t>ревматическая </a:t>
            </a:r>
            <a:r>
              <a:rPr lang="ru-RU" sz="2000" dirty="0" err="1"/>
              <a:t>полимиалгия</a:t>
            </a:r>
            <a:r>
              <a:rPr lang="ru-RU" sz="2000" dirty="0"/>
              <a:t> и др.</a:t>
            </a:r>
          </a:p>
          <a:p>
            <a:pPr marL="0" indent="0">
              <a:buNone/>
            </a:pPr>
            <a:r>
              <a:rPr lang="ru-RU" sz="2500" dirty="0"/>
              <a:t>В диагностическом процессе используются все виды лабораторных, функциональных, рентгенологических исследований, в том числе такие методики, как:</a:t>
            </a:r>
          </a:p>
          <a:p>
            <a:r>
              <a:rPr lang="ru-RU" sz="2000" dirty="0"/>
              <a:t>ультразвуковая диагностика суставов и околосуставных тканей</a:t>
            </a:r>
          </a:p>
          <a:p>
            <a:r>
              <a:rPr lang="ru-RU" sz="2000" dirty="0"/>
              <a:t>МРТ суставов и позвоночника</a:t>
            </a:r>
          </a:p>
          <a:p>
            <a:r>
              <a:rPr lang="ru-RU" sz="2000" dirty="0"/>
              <a:t>компьютерная томография</a:t>
            </a:r>
          </a:p>
          <a:p>
            <a:r>
              <a:rPr lang="ru-RU" sz="2000" dirty="0"/>
              <a:t>допплерография сосудов</a:t>
            </a:r>
          </a:p>
          <a:p>
            <a:r>
              <a:rPr lang="ru-RU" sz="2000" dirty="0"/>
              <a:t>морфологические исследования (биопсия)</a:t>
            </a:r>
          </a:p>
          <a:p>
            <a:r>
              <a:rPr lang="ru-RU" sz="2000" dirty="0"/>
              <a:t>полный спектр иммунологических исследований</a:t>
            </a:r>
          </a:p>
          <a:p>
            <a:pPr marL="0" indent="0">
              <a:buNone/>
            </a:pPr>
            <a:r>
              <a:rPr lang="ru-RU" sz="2700" dirty="0"/>
              <a:t>Врачи отделения широко используют в своей  практике современные методы лечения ревматологических больных:</a:t>
            </a:r>
          </a:p>
          <a:p>
            <a:r>
              <a:rPr lang="ru-RU" sz="2000" dirty="0"/>
              <a:t>синхронная программная интенсивная терапия, введение сверхвысоких доз </a:t>
            </a:r>
            <a:r>
              <a:rPr lang="ru-RU" sz="2000" dirty="0" err="1"/>
              <a:t>метилпреднизолона</a:t>
            </a:r>
            <a:r>
              <a:rPr lang="ru-RU" sz="2000" dirty="0"/>
              <a:t>, цитостатических препаратов, иммуноглобулинов;</a:t>
            </a:r>
          </a:p>
          <a:p>
            <a:r>
              <a:rPr lang="ru-RU" sz="2000" dirty="0"/>
              <a:t>патогенетическая терапия заболеваний суставов и других заболеваний соединительной ткани с использованием традиционных и современных препаратов (</a:t>
            </a:r>
            <a:r>
              <a:rPr lang="ru-RU" sz="2000" dirty="0" err="1"/>
              <a:t>метотрексат</a:t>
            </a:r>
            <a:r>
              <a:rPr lang="ru-RU" sz="2000" dirty="0"/>
              <a:t>, </a:t>
            </a:r>
            <a:r>
              <a:rPr lang="ru-RU" sz="2000" dirty="0" err="1"/>
              <a:t>лефлуномид</a:t>
            </a:r>
            <a:r>
              <a:rPr lang="ru-RU" sz="2000" dirty="0"/>
              <a:t>, </a:t>
            </a:r>
            <a:r>
              <a:rPr lang="ru-RU" sz="2000" dirty="0" err="1"/>
              <a:t>циклофосфан</a:t>
            </a:r>
            <a:r>
              <a:rPr lang="ru-RU" sz="2000" dirty="0"/>
              <a:t>, </a:t>
            </a:r>
            <a:r>
              <a:rPr lang="ru-RU" sz="2000" dirty="0" err="1"/>
              <a:t>циклоспорин</a:t>
            </a:r>
            <a:r>
              <a:rPr lang="ru-RU" sz="2000" dirty="0"/>
              <a:t> А, </a:t>
            </a:r>
            <a:r>
              <a:rPr lang="ru-RU" sz="2000" dirty="0" err="1"/>
              <a:t>мофетила</a:t>
            </a:r>
            <a:r>
              <a:rPr lang="ru-RU" sz="2000" dirty="0"/>
              <a:t> </a:t>
            </a:r>
            <a:r>
              <a:rPr lang="ru-RU" sz="2000" dirty="0" err="1"/>
              <a:t>микофенолат</a:t>
            </a:r>
            <a:r>
              <a:rPr lang="ru-RU" sz="2000" dirty="0"/>
              <a:t> и т.д.);</a:t>
            </a:r>
          </a:p>
          <a:p>
            <a:r>
              <a:rPr lang="ru-RU" sz="2000" dirty="0"/>
              <a:t>высокотехнологичное лечение генно-инженерными биологическими препаратами пациентов с резистентными формами ревматоидного артрита, </a:t>
            </a:r>
            <a:r>
              <a:rPr lang="ru-RU" sz="2000" dirty="0" err="1"/>
              <a:t>псориатического</a:t>
            </a:r>
            <a:r>
              <a:rPr lang="ru-RU" sz="2000" dirty="0"/>
              <a:t> артрита, </a:t>
            </a:r>
            <a:r>
              <a:rPr lang="ru-RU" sz="2000" dirty="0" err="1"/>
              <a:t>анкилозирующего</a:t>
            </a:r>
            <a:r>
              <a:rPr lang="ru-RU" sz="2000" dirty="0"/>
              <a:t> спондилита, системной красной волчанки, системных </a:t>
            </a:r>
            <a:r>
              <a:rPr lang="ru-RU" sz="2000" dirty="0" err="1"/>
              <a:t>васкулитов</a:t>
            </a:r>
            <a:r>
              <a:rPr lang="ru-RU" sz="2000" dirty="0"/>
              <a:t>. </a:t>
            </a:r>
          </a:p>
          <a:p>
            <a:r>
              <a:rPr lang="ru-RU" sz="2000" dirty="0"/>
              <a:t>диагностические и лечебные пункции суставов с введением кортикостероидов, препаратов </a:t>
            </a:r>
            <a:r>
              <a:rPr lang="ru-RU" sz="2000" dirty="0" err="1"/>
              <a:t>гиалуроновой</a:t>
            </a:r>
            <a:r>
              <a:rPr lang="ru-RU" sz="2000" dirty="0"/>
              <a:t> кислоты.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38629" y="533268"/>
            <a:ext cx="2522411" cy="1804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276269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89956" y="136203"/>
            <a:ext cx="8229600" cy="58655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600" dirty="0"/>
              <a:t>Приоритетным направлением в работе отделения является:</a:t>
            </a:r>
          </a:p>
          <a:p>
            <a:pPr marL="0" indent="0">
              <a:buNone/>
            </a:pPr>
            <a:r>
              <a:rPr lang="ru-RU" sz="1600" dirty="0"/>
              <a:t>-  оказание лечебно-диагностической помощи больным с системными заболеваниями соединительной ткани, системными </a:t>
            </a:r>
            <a:r>
              <a:rPr lang="ru-RU" sz="1600" dirty="0" err="1"/>
              <a:t>васкулитами</a:t>
            </a:r>
            <a:r>
              <a:rPr lang="ru-RU" sz="1600" dirty="0"/>
              <a:t> и воспалительными </a:t>
            </a:r>
            <a:r>
              <a:rPr lang="ru-RU" sz="1600" dirty="0" err="1"/>
              <a:t>артропатиями</a:t>
            </a:r>
            <a:r>
              <a:rPr lang="ru-RU" sz="1600" dirty="0"/>
              <a:t> с использованием современных методов ранней диагностики и лечения. </a:t>
            </a:r>
          </a:p>
          <a:p>
            <a:pPr marL="0" indent="0">
              <a:buNone/>
            </a:pPr>
            <a:r>
              <a:rPr lang="ru-RU" sz="1600" dirty="0"/>
              <a:t>- разработка новых методов лечения системных аутоиммунных и ревматических заболеваний,</a:t>
            </a:r>
            <a:br>
              <a:rPr lang="ru-RU" sz="1600" dirty="0"/>
            </a:br>
            <a:r>
              <a:rPr lang="ru-RU" sz="1600" dirty="0"/>
              <a:t>- разработка и внедрение оригинальных подходов местного лечения воспаления суставов,</a:t>
            </a:r>
            <a:br>
              <a:rPr lang="ru-RU" sz="1600" dirty="0"/>
            </a:br>
            <a:r>
              <a:rPr lang="ru-RU" sz="1600" dirty="0"/>
              <a:t>- внедрение научных разработок института в диагностику и патогенетическую терапию системных болезней соединительной ткани;</a:t>
            </a:r>
            <a:br>
              <a:rPr lang="ru-RU" sz="1600" dirty="0"/>
            </a:br>
            <a:r>
              <a:rPr lang="ru-RU" sz="1600" dirty="0"/>
              <a:t>- исследование эффективности новых лекарственных средств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34372" y="2799023"/>
            <a:ext cx="3600400" cy="189939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01924" y="2799023"/>
            <a:ext cx="2880320" cy="220956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26260" y="4869159"/>
            <a:ext cx="2880320" cy="1902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316932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647531" y="690453"/>
            <a:ext cx="11020729" cy="9538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126" fontAlgn="base">
              <a:spcBef>
                <a:spcPct val="0"/>
              </a:spcBef>
              <a:spcAft>
                <a:spcPct val="0"/>
              </a:spcAft>
            </a:pPr>
            <a:r>
              <a:rPr lang="ru-RU" sz="27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Направления работы научно-консультативного отдела 				клиники иммунопатологии:</a:t>
            </a:r>
            <a:endParaRPr lang="ru-RU" sz="2799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2605" y="1554969"/>
            <a:ext cx="11315655" cy="64616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664" indent="-285664" defTabSz="457063">
              <a:buFont typeface="Arial" panose="020B0604020202020204" pitchFamily="34" charset="0"/>
              <a:buChar char="•"/>
            </a:pPr>
            <a:r>
              <a:rPr lang="en-US" sz="19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</a:t>
            </a:r>
            <a:r>
              <a:rPr lang="ru-RU" sz="19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Оказание специализированной амбулаторно-поликлинической медицинской помощи населению с</a:t>
            </a:r>
          </a:p>
          <a:p>
            <a:pPr marL="285664" indent="-285664" defTabSz="457063">
              <a:buFont typeface="Arial" panose="020B0604020202020204" pitchFamily="34" charset="0"/>
              <a:buChar char="•"/>
            </a:pPr>
            <a:r>
              <a:rPr lang="ru-RU" sz="19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применением новых медицинских и </a:t>
            </a:r>
            <a:r>
              <a:rPr lang="ru-RU" sz="1999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стационарозамещающих</a:t>
            </a:r>
            <a:r>
              <a:rPr lang="ru-RU" sz="19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технологий:</a:t>
            </a:r>
          </a:p>
          <a:p>
            <a:pPr marL="285664" indent="-285664" defTabSz="457063">
              <a:buFont typeface="Arial" panose="020B0604020202020204" pitchFamily="34" charset="0"/>
              <a:buChar char="•"/>
            </a:pPr>
            <a:endParaRPr lang="ru-RU" sz="1999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285664" indent="-285664" defTabSz="457063">
              <a:buFont typeface="Arial" panose="020B0604020202020204" pitchFamily="34" charset="0"/>
              <a:buChar char="•"/>
            </a:pPr>
            <a:r>
              <a:rPr lang="ru-RU" sz="19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1) квалифицированная консультативная  помощь по профилю: аллергология и иммунология   </a:t>
            </a:r>
          </a:p>
          <a:p>
            <a:pPr marL="285664" indent="-285664" defTabSz="457063">
              <a:buFont typeface="Arial" panose="020B0604020202020204" pitchFamily="34" charset="0"/>
              <a:buChar char="•"/>
            </a:pPr>
            <a:r>
              <a:rPr lang="ru-RU" sz="19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(детская и взрослая),  терапия, ревматология, неврология, психотерапия,  </a:t>
            </a:r>
            <a:r>
              <a:rPr lang="ru-RU" sz="1999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дерматовенерология</a:t>
            </a:r>
            <a:r>
              <a:rPr lang="ru-RU" sz="19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</a:p>
          <a:p>
            <a:pPr marL="285664" indent="-285664" defTabSz="457063">
              <a:buFont typeface="Arial" panose="020B0604020202020204" pitchFamily="34" charset="0"/>
              <a:buChar char="•"/>
            </a:pPr>
            <a:r>
              <a:rPr lang="ru-RU" sz="19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хирургия, онкология, гематология, гастроэнтерология, эндокринология, кардиология, </a:t>
            </a:r>
          </a:p>
          <a:p>
            <a:pPr marL="285664" indent="-285664" defTabSz="457063">
              <a:buFont typeface="Arial" panose="020B0604020202020204" pitchFamily="34" charset="0"/>
              <a:buChar char="•"/>
            </a:pPr>
            <a:r>
              <a:rPr lang="ru-RU" sz="19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гинекология, оториноларингология, </a:t>
            </a:r>
            <a:r>
              <a:rPr lang="ru-RU" sz="1999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иглорефлексотреапия</a:t>
            </a:r>
            <a:r>
              <a:rPr lang="ru-RU" sz="19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;</a:t>
            </a:r>
          </a:p>
          <a:p>
            <a:pPr marL="285664" indent="-285664" defTabSz="457063">
              <a:buFont typeface="Arial" panose="020B0604020202020204" pitchFamily="34" charset="0"/>
              <a:buChar char="•"/>
            </a:pPr>
            <a:endParaRPr lang="ru-RU" sz="1999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285664" indent="-285664" defTabSz="457063">
              <a:buFont typeface="Arial" panose="020B0604020202020204" pitchFamily="34" charset="0"/>
              <a:buChar char="•"/>
            </a:pPr>
            <a:r>
              <a:rPr lang="ru-RU" sz="19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2) Забор анализов крови, мочи, кала, синовиальной жидкости, мазков гинекологических,  ПЦР и  </a:t>
            </a:r>
          </a:p>
          <a:p>
            <a:pPr defTabSz="457063"/>
            <a:r>
              <a:rPr lang="ru-RU" sz="19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посевов с различных участков кожи и слизистых, забор  материала  для гистологического </a:t>
            </a:r>
          </a:p>
          <a:p>
            <a:pPr defTabSz="457063"/>
            <a:r>
              <a:rPr lang="ru-RU" sz="19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исследования. Проведение качественной </a:t>
            </a:r>
            <a:r>
              <a:rPr lang="ru-RU" sz="1999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преаналитической</a:t>
            </a:r>
            <a:r>
              <a:rPr lang="ru-RU" sz="19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подготовки. </a:t>
            </a:r>
          </a:p>
          <a:p>
            <a:pPr defTabSz="457063"/>
            <a:r>
              <a:rPr lang="ru-RU" sz="19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Использование  всей диагностической базы клиники иммунопатологии : клинико- </a:t>
            </a:r>
          </a:p>
          <a:p>
            <a:pPr defTabSz="457063"/>
            <a:r>
              <a:rPr lang="ru-RU" sz="19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диагностической, лаборатории клинической иммунологии, отделения функциональной </a:t>
            </a:r>
          </a:p>
          <a:p>
            <a:pPr defTabSz="457063"/>
            <a:r>
              <a:rPr lang="ru-RU" sz="19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диагностики, лучевой   диагностики. Ультразвуковая диагностика на базе НКО.</a:t>
            </a:r>
          </a:p>
          <a:p>
            <a:pPr defTabSz="457063"/>
            <a:r>
              <a:rPr lang="ru-RU" sz="19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</a:t>
            </a:r>
          </a:p>
          <a:p>
            <a:pPr defTabSz="457063"/>
            <a:endParaRPr lang="ru-RU" sz="1999" dirty="0">
              <a:solidFill>
                <a:prstClr val="white"/>
              </a:solidFill>
              <a:latin typeface="Century Gothic" panose="020B0502020202020204"/>
            </a:endParaRPr>
          </a:p>
          <a:p>
            <a:pPr marL="285664" indent="-285664" defTabSz="457063">
              <a:buFont typeface="Arial" panose="020B0604020202020204" pitchFamily="34" charset="0"/>
              <a:buChar char="•"/>
            </a:pPr>
            <a:endParaRPr lang="ru-RU" sz="1999" dirty="0">
              <a:solidFill>
                <a:prstClr val="white"/>
              </a:solidFill>
              <a:latin typeface="Century Gothic" panose="020B0502020202020204"/>
            </a:endParaRPr>
          </a:p>
          <a:p>
            <a:pPr defTabSz="457063"/>
            <a:endParaRPr lang="ru-RU" sz="1999" dirty="0">
              <a:solidFill>
                <a:prstClr val="white"/>
              </a:solidFill>
              <a:latin typeface="Century Gothic" panose="020B0502020202020204"/>
            </a:endParaRPr>
          </a:p>
          <a:p>
            <a:pPr marL="285664" indent="-285664" defTabSz="457063">
              <a:buFont typeface="Arial" panose="020B0604020202020204" pitchFamily="34" charset="0"/>
              <a:buChar char="•"/>
            </a:pPr>
            <a:endParaRPr lang="ru-RU" sz="1799" dirty="0">
              <a:solidFill>
                <a:prstClr val="black"/>
              </a:solidFill>
              <a:latin typeface="Century Gothic" panose="020B0502020202020204"/>
            </a:endParaRPr>
          </a:p>
          <a:p>
            <a:pPr marL="285664" indent="-285664" defTabSz="457063">
              <a:buFont typeface="Arial" panose="020B0604020202020204" pitchFamily="34" charset="0"/>
              <a:buChar char="•"/>
            </a:pPr>
            <a:endParaRPr lang="ru-RU" sz="1799" dirty="0">
              <a:solidFill>
                <a:prstClr val="black"/>
              </a:solidFill>
              <a:latin typeface="Century Gothic" panose="020B0502020202020204"/>
            </a:endParaRPr>
          </a:p>
          <a:p>
            <a:pPr marL="285664" indent="-285664" defTabSz="457063">
              <a:buFont typeface="Arial" panose="020B0604020202020204" pitchFamily="34" charset="0"/>
              <a:buChar char="•"/>
            </a:pPr>
            <a:endParaRPr lang="ru-RU" sz="1799" dirty="0">
              <a:solidFill>
                <a:prstClr val="black"/>
              </a:solidFill>
              <a:latin typeface="Century Gothic" panose="020B050202020202020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800810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5479" y="871240"/>
            <a:ext cx="8759131" cy="892679"/>
          </a:xfrm>
        </p:spPr>
        <p:txBody>
          <a:bodyPr/>
          <a:lstStyle/>
          <a:p>
            <a:r>
              <a:rPr lang="ru-RU" sz="1999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</a:t>
            </a:r>
            <a:r>
              <a:rPr lang="ru-RU" sz="1999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Аллергодиагностика</a:t>
            </a:r>
            <a:r>
              <a:rPr lang="ru-RU" sz="1999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Кроме лабораторной диагностики, с использованием разных тест-систем, используем </a:t>
            </a:r>
            <a:r>
              <a:rPr lang="ru-RU" sz="1999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скарификационные</a:t>
            </a:r>
            <a:r>
              <a:rPr lang="ru-RU" sz="1999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тесты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700682" y="2812133"/>
            <a:ext cx="4126425" cy="340487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10290840" y="666905"/>
            <a:ext cx="1554115" cy="116558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3948115" y="3020390"/>
            <a:ext cx="4126425" cy="3089990"/>
          </a:xfrm>
          <a:prstGeom prst="rect">
            <a:avLst/>
          </a:prstGeom>
        </p:spPr>
      </p:pic>
      <p:pic>
        <p:nvPicPr>
          <p:cNvPr id="10" name="1779ac7b8eca4997a29828e024986818 (1)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6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556324" y="2260593"/>
            <a:ext cx="3609511" cy="4368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76488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43835" y="2887139"/>
            <a:ext cx="2826324" cy="3768431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128534" y="1066122"/>
            <a:ext cx="8759131" cy="706780"/>
          </a:xfrm>
        </p:spPr>
        <p:txBody>
          <a:bodyPr/>
          <a:lstStyle/>
          <a:p>
            <a:r>
              <a:rPr lang="ru-RU" sz="1999" dirty="0"/>
              <a:t>4) </a:t>
            </a:r>
            <a:r>
              <a:rPr lang="ru-RU" sz="1999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АСИТ (Аллерген-специфической иммунотерапии</a:t>
            </a:r>
            <a:r>
              <a:rPr lang="ru-RU" sz="1999" dirty="0"/>
              <a:t>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23162" y="2246572"/>
            <a:ext cx="3910581" cy="4000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063"/>
            <a:r>
              <a:rPr lang="ru-RU" sz="1999" dirty="0" err="1">
                <a:solidFill>
                  <a:prstClr val="black"/>
                </a:solidFill>
                <a:latin typeface="Century Gothic" panose="020B0502020202020204"/>
              </a:rPr>
              <a:t>Сублингвальная</a:t>
            </a:r>
            <a:endParaRPr lang="ru-RU" sz="1999" dirty="0">
              <a:solidFill>
                <a:prstClr val="black"/>
              </a:solidFill>
              <a:latin typeface="Century Gothic" panose="020B0502020202020204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2143" y="2887138"/>
            <a:ext cx="4919763" cy="368982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416829" y="2335996"/>
            <a:ext cx="3910581" cy="4000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063"/>
            <a:r>
              <a:rPr lang="ru-RU" sz="1999" dirty="0">
                <a:solidFill>
                  <a:prstClr val="black"/>
                </a:solidFill>
                <a:latin typeface="Century Gothic" panose="020B0502020202020204"/>
              </a:rPr>
              <a:t>Подкожная</a:t>
            </a:r>
          </a:p>
        </p:txBody>
      </p:sp>
    </p:spTree>
    <p:extLst>
      <p:ext uri="{BB962C8B-B14F-4D97-AF65-F5344CB8AC3E}">
        <p14:creationId xmlns:p14="http://schemas.microsoft.com/office/powerpoint/2010/main" xmlns="" val="32232923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0054" y="745283"/>
            <a:ext cx="8867960" cy="940281"/>
          </a:xfrm>
        </p:spPr>
        <p:txBody>
          <a:bodyPr/>
          <a:lstStyle/>
          <a:p>
            <a:r>
              <a:rPr lang="ru-RU" sz="1999" dirty="0"/>
              <a:t>5) Лечение в дневном стационаре ( в системе ОМС): 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1123113" y="1685564"/>
            <a:ext cx="8162621" cy="4895656"/>
          </a:xfrm>
        </p:spPr>
        <p:txBody>
          <a:bodyPr>
            <a:normAutofit fontScale="62500" lnSpcReduction="20000"/>
          </a:bodyPr>
          <a:lstStyle/>
          <a:p>
            <a:pPr marL="342797" indent="-342797">
              <a:buFontTx/>
              <a:buChar char="-"/>
            </a:pPr>
            <a:endParaRPr lang="ru-RU" sz="1999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342797" indent="-342797">
              <a:buFontTx/>
              <a:buChar char="-"/>
            </a:pPr>
            <a:endParaRPr lang="ru-RU" sz="1999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342797" indent="-342797">
              <a:buFontTx/>
              <a:buChar char="-"/>
            </a:pPr>
            <a:endParaRPr lang="ru-RU" sz="1999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342797" indent="-342797">
              <a:buFontTx/>
              <a:buChar char="-"/>
            </a:pPr>
            <a:r>
              <a:rPr lang="ru-RU" sz="2599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Лечение и наблюдение детей с Первичным Иммунодефицитом (ТКИН,    </a:t>
            </a:r>
          </a:p>
          <a:p>
            <a:r>
              <a:rPr lang="ru-RU" sz="2599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</a:t>
            </a:r>
            <a:r>
              <a:rPr lang="ru-RU" sz="2599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агаммаглобулинемия</a:t>
            </a:r>
            <a:r>
              <a:rPr lang="ru-RU" sz="2599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 дефицитом В-клеток, с-м </a:t>
            </a:r>
            <a:r>
              <a:rPr lang="ru-RU" sz="2599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Ди</a:t>
            </a:r>
            <a:r>
              <a:rPr lang="ru-RU" sz="2599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-Джорджи, Хроническая </a:t>
            </a:r>
          </a:p>
          <a:p>
            <a:r>
              <a:rPr lang="ru-RU" sz="2599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гранулематозная болезнь, </a:t>
            </a:r>
            <a:r>
              <a:rPr lang="ru-RU" sz="2599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Аутовоспалительные</a:t>
            </a:r>
            <a:r>
              <a:rPr lang="ru-RU" sz="2599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заболевания).  Проведение </a:t>
            </a:r>
          </a:p>
          <a:p>
            <a:r>
              <a:rPr lang="ru-RU" sz="2599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заместительной терапии внутривенными иммуноглобулинами.</a:t>
            </a:r>
          </a:p>
          <a:p>
            <a:pPr marL="342797" indent="-342797">
              <a:buFontTx/>
              <a:buChar char="-"/>
            </a:pPr>
            <a:r>
              <a:rPr lang="ru-RU" sz="2599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Лечение и наблюдение детей с тяжелой и среднетяжелой бронхиальной астмой,  тяжелым </a:t>
            </a:r>
            <a:r>
              <a:rPr lang="ru-RU" sz="2599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атопическим</a:t>
            </a:r>
            <a:r>
              <a:rPr lang="ru-RU" sz="2599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дерматитом, хронической идиопатической крапивницей. Проведение генно-инженерной биологической терапии (</a:t>
            </a:r>
            <a:r>
              <a:rPr lang="ru-RU" sz="2599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Омализумаб</a:t>
            </a:r>
            <a:r>
              <a:rPr lang="ru-RU" sz="2599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, </a:t>
            </a:r>
            <a:r>
              <a:rPr lang="ru-RU" sz="2599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Дупилумаб</a:t>
            </a:r>
            <a:r>
              <a:rPr lang="ru-RU" sz="2599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).</a:t>
            </a:r>
          </a:p>
          <a:p>
            <a:pPr marL="342797" indent="-342797">
              <a:buFontTx/>
              <a:buChar char="-"/>
            </a:pPr>
            <a:r>
              <a:rPr lang="ru-RU" sz="2599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Обследование и лечение детей и взрослых с вторичными    </a:t>
            </a:r>
            <a:r>
              <a:rPr lang="ru-RU" sz="2599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иммунодефицитными</a:t>
            </a:r>
            <a:r>
              <a:rPr lang="ru-RU" sz="2599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состояниями, обусловленными рецидивирующими вирусными, бактериальными, грибковыми инфекциями, гематологическими заболеваниями</a:t>
            </a:r>
          </a:p>
          <a:p>
            <a:pPr marL="342797" indent="-342797">
              <a:buFontTx/>
              <a:buChar char="-"/>
            </a:pPr>
            <a:r>
              <a:rPr lang="ru-RU" sz="2599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Обследование и лечение детей и взрослых с </a:t>
            </a:r>
          </a:p>
          <a:p>
            <a:r>
              <a:rPr lang="ru-RU" sz="2599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с аллергическими заболеваниями</a:t>
            </a:r>
          </a:p>
          <a:p>
            <a:pPr marL="342797" indent="-342797">
              <a:buFontTx/>
              <a:buChar char="-"/>
            </a:pPr>
            <a:r>
              <a:rPr lang="ru-RU" sz="2599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Лечение пациентов с неврологическими</a:t>
            </a:r>
          </a:p>
          <a:p>
            <a:r>
              <a:rPr lang="ru-RU" sz="2599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заболеваниями</a:t>
            </a:r>
          </a:p>
          <a:p>
            <a:pPr marL="342797" indent="-342797">
              <a:buFontTx/>
              <a:buChar char="-"/>
            </a:pPr>
            <a:endParaRPr lang="ru-RU" sz="2599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342797" indent="-342797">
              <a:buFontTx/>
              <a:buChar char="-"/>
            </a:pPr>
            <a:endParaRPr lang="ru-RU" sz="1999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342797" indent="-342797">
              <a:buFontTx/>
              <a:buChar char="-"/>
            </a:pPr>
            <a:endParaRPr lang="ru-RU" sz="1999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342797" indent="-342797">
              <a:buFontTx/>
              <a:buChar char="-"/>
            </a:pPr>
            <a:endParaRPr lang="ru-RU" sz="1999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342797" indent="-342797">
              <a:buFontTx/>
              <a:buChar char="-"/>
            </a:pPr>
            <a:endParaRPr lang="ru-RU" sz="1999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" name="Picture 17" descr="Медицинское обслуживани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5734" y="345190"/>
            <a:ext cx="2019568" cy="17060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19537" y="2159273"/>
            <a:ext cx="2293358" cy="319702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75AD1C48-5124-4DB6-B0C2-9B55B80AD2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7400" y="5283113"/>
            <a:ext cx="1554210" cy="1243368"/>
          </a:xfrm>
          <a:prstGeom prst="rect">
            <a:avLst/>
          </a:prstGeom>
        </p:spPr>
      </p:pic>
      <p:pic>
        <p:nvPicPr>
          <p:cNvPr id="7" name="Picture 9">
            <a:extLst>
              <a:ext uri="{FF2B5EF4-FFF2-40B4-BE49-F238E27FC236}">
                <a16:creationId xmlns:a16="http://schemas.microsoft.com/office/drawing/2014/main" xmlns="" id="{B7AD12B1-6F44-4010-B20B-9C71AC592458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95024" y="5340695"/>
            <a:ext cx="1154082" cy="115408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344765" y="5486896"/>
            <a:ext cx="2844059" cy="1461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206541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399" dirty="0"/>
              <a:t>II</a:t>
            </a:r>
            <a:r>
              <a:rPr lang="ru-RU" sz="2399" dirty="0"/>
              <a:t> </a:t>
            </a:r>
            <a:r>
              <a:rPr lang="ru-RU" sz="1999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работы научно-консультативного отдела: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1154653" y="2273239"/>
            <a:ext cx="8823361" cy="3745887"/>
          </a:xfrm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 Направление пациентов на госпитализацию в профильные стационарные отделения  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клиники  иммунопатологии.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Подбор  пациентов для проведения поисковых научных исследований в клинике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иммунопатологии.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Участие врачей НКО в ПНИ.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Взаимодействие врачей НКО с научными лабораториями НИИФКИ.</a:t>
            </a:r>
          </a:p>
        </p:txBody>
      </p:sp>
    </p:spTree>
    <p:extLst>
      <p:ext uri="{BB962C8B-B14F-4D97-AF65-F5344CB8AC3E}">
        <p14:creationId xmlns:p14="http://schemas.microsoft.com/office/powerpoint/2010/main" xmlns="" val="39261620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3603" y="1122964"/>
            <a:ext cx="9141619" cy="147599"/>
          </a:xfrm>
        </p:spPr>
        <p:txBody>
          <a:bodyPr>
            <a:normAutofit fontScale="90000"/>
          </a:bodyPr>
          <a:lstStyle/>
          <a:p>
            <a:r>
              <a:rPr lang="en-US" sz="3599" b="1" dirty="0"/>
              <a:t>Laboratory Clinical Immunology</a:t>
            </a:r>
            <a:r>
              <a:rPr lang="en-GB" sz="3599" b="1" dirty="0"/>
              <a:t>, </a:t>
            </a:r>
            <a:br>
              <a:rPr lang="en-GB" sz="3599" b="1" dirty="0"/>
            </a:br>
            <a:r>
              <a:rPr lang="en-GB" sz="3099" b="1" dirty="0" err="1"/>
              <a:t>Clinica</a:t>
            </a:r>
            <a:r>
              <a:rPr lang="en-GB" sz="3099" b="1" dirty="0"/>
              <a:t> of Immunopathology, Research Institute of Clinical Immunology, Novosibirsk, Russia</a:t>
            </a:r>
            <a:endParaRPr lang="ru-RU" sz="3099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3308" y="940886"/>
            <a:ext cx="3161476" cy="543576"/>
          </a:xfrm>
        </p:spPr>
        <p:txBody>
          <a:bodyPr>
            <a:noAutofit/>
          </a:bodyPr>
          <a:lstStyle/>
          <a:p>
            <a:r>
              <a:rPr lang="en-US" sz="1400" b="1" i="1" dirty="0" err="1">
                <a:solidFill>
                  <a:schemeClr val="accent1">
                    <a:lumMod val="75000"/>
                  </a:schemeClr>
                </a:solidFill>
              </a:rPr>
              <a:t>Immunophenotyping</a:t>
            </a:r>
            <a:r>
              <a:rPr lang="en-US" sz="1400" b="1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r>
              <a:rPr lang="en-US" sz="1400" b="1" i="1" dirty="0">
                <a:solidFill>
                  <a:schemeClr val="accent1">
                    <a:lumMod val="75000"/>
                  </a:schemeClr>
                </a:solidFill>
              </a:rPr>
              <a:t>by Flow Cytometry</a:t>
            </a:r>
            <a:endParaRPr lang="ru-RU" sz="14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Содержимое 3" descr="http://gmtk.ru/upload/image/thumb/facscanto_overview1.jpg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416684" y="1599669"/>
            <a:ext cx="2480589" cy="1751350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26177" y="1380174"/>
            <a:ext cx="2783517" cy="1884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5310" y="3883119"/>
            <a:ext cx="2282257" cy="228225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91342" y="4267724"/>
            <a:ext cx="2142594" cy="2142594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330944" y="1380173"/>
            <a:ext cx="1790234" cy="187215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55997" y="3860925"/>
            <a:ext cx="2209225" cy="230445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360501" y="3787388"/>
            <a:ext cx="1828324" cy="885594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9330945" y="940886"/>
            <a:ext cx="2078873" cy="369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799" dirty="0">
                <a:solidFill>
                  <a:schemeClr val="accent1">
                    <a:lumMod val="75000"/>
                  </a:schemeClr>
                </a:solidFill>
              </a:rPr>
              <a:t>ELISA diagnostics</a:t>
            </a:r>
            <a:endParaRPr lang="ru-RU" sz="1799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073136" y="3252326"/>
            <a:ext cx="2090093" cy="369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799" i="1" dirty="0">
                <a:solidFill>
                  <a:schemeClr val="accent1">
                    <a:lumMod val="75000"/>
                  </a:schemeClr>
                </a:solidFill>
              </a:rPr>
              <a:t>FISH - diagnostics</a:t>
            </a:r>
            <a:endParaRPr lang="ru-RU" sz="1799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40485" y="4472688"/>
            <a:ext cx="2629293" cy="1177704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741767" y="3386960"/>
            <a:ext cx="2272787" cy="369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799" i="1" dirty="0">
                <a:solidFill>
                  <a:schemeClr val="accent1">
                    <a:lumMod val="75000"/>
                  </a:schemeClr>
                </a:solidFill>
              </a:rPr>
              <a:t>Allergy diagnostics</a:t>
            </a:r>
            <a:endParaRPr lang="ru-RU" sz="1799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224663" y="3621562"/>
            <a:ext cx="2441059" cy="922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99" i="1" dirty="0">
                <a:solidFill>
                  <a:schemeClr val="accent1">
                    <a:lumMod val="75000"/>
                  </a:schemeClr>
                </a:solidFill>
              </a:rPr>
              <a:t>NIPIA-Near Infrared Particle </a:t>
            </a:r>
            <a:r>
              <a:rPr lang="en-US" sz="1799" i="1" dirty="0" err="1">
                <a:solidFill>
                  <a:schemeClr val="accent1">
                    <a:lumMod val="75000"/>
                  </a:schemeClr>
                </a:solidFill>
              </a:rPr>
              <a:t>ImmunoAssay</a:t>
            </a:r>
            <a:endParaRPr lang="ru-RU" sz="1799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170293" y="3882065"/>
            <a:ext cx="2620547" cy="369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799" i="1" dirty="0">
                <a:solidFill>
                  <a:schemeClr val="accent1">
                    <a:lumMod val="75000"/>
                  </a:schemeClr>
                </a:solidFill>
              </a:rPr>
              <a:t>Immunoassay systems</a:t>
            </a:r>
            <a:endParaRPr lang="ru-RU" sz="1799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0" name="Picture 3" descr="C:\Documents and Settings\1\Мои документы\Мои рисунки\Lab et all\CEQUAL\Image-02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762" y="445278"/>
            <a:ext cx="868746" cy="1316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 rot="5972126">
            <a:off x="6608969" y="1316155"/>
            <a:ext cx="1391012" cy="1929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740929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30B4C67-B1C6-44EA-9A22-76E75A8851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1884" y="2895600"/>
            <a:ext cx="8686801" cy="1066800"/>
          </a:xfrm>
        </p:spPr>
        <p:txBody>
          <a:bodyPr/>
          <a:lstStyle/>
          <a:p>
            <a:pPr algn="ctr"/>
            <a:r>
              <a:rPr lang="ru-RU" dirty="0"/>
              <a:t>Благодарим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xmlns="" val="1878338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Презентация бизнес-стратегии">
  <a:themeElements>
    <a:clrScheme name="Blue Red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Century Gothic-Palatino Linotype">
      <a:maj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/>
        </a:defPPr>
      </a:lstStyle>
      <a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xmlns="" name="Office_14352508_TF03460663.potx" id="{BE959834-06A1-472B-B994-02C113E9EB3A}" vid="{D38CF963-CD7E-47A1-BA40-20B2517DA913}"/>
    </a:ext>
  </a:extLst>
</a:theme>
</file>

<file path=ppt/theme/theme2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onstantia"/>
        <a:ea typeface="Microsoft YaHei"/>
        <a:cs typeface=""/>
      </a:majorFont>
      <a:minorFont>
        <a:latin typeface="Constantia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itchFamily="16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itchFamily="16" charset="0"/>
            <a:cs typeface="Arial" charset="0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Оформление по умолчанию">
  <a:themeElements>
    <a:clrScheme name="">
      <a:dk1>
        <a:srgbClr val="000000"/>
      </a:dk1>
      <a:lt1>
        <a:srgbClr val="FFFFFF"/>
      </a:lt1>
      <a:dk2>
        <a:srgbClr val="000099"/>
      </a:dk2>
      <a:lt2>
        <a:srgbClr val="FFFF00"/>
      </a:lt2>
      <a:accent1>
        <a:srgbClr val="FF9900"/>
      </a:accent1>
      <a:accent2>
        <a:srgbClr val="00FFFF"/>
      </a:accent2>
      <a:accent3>
        <a:srgbClr val="AAAACA"/>
      </a:accent3>
      <a:accent4>
        <a:srgbClr val="DADADA"/>
      </a:accent4>
      <a:accent5>
        <a:srgbClr val="FFCAAA"/>
      </a:accent5>
      <a:accent6>
        <a:srgbClr val="00E7E7"/>
      </a:accent6>
      <a:hlink>
        <a:srgbClr val="FF0000"/>
      </a:hlink>
      <a:folHlink>
        <a:srgbClr val="969696"/>
      </a:folHlink>
    </a:clrScheme>
    <a:fontScheme name="Оформление по умолчанию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Ион (конференц-зал)">
  <a:themeElements>
    <a:clrScheme name="Ion Boardroom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 Boardroom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on Boardroom" id="{FC33163D-4339-46B1-8EED-24C834239D99}" vid="{A3AB87EF-B655-4FFF-8D05-F333AD7F2789}"/>
    </a:ext>
  </a:extLst>
</a:theme>
</file>

<file path=ppt/theme/theme6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Тема Office">
  <a:themeElements>
    <a:clrScheme name="Blue Red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Century Gothic-Palatino Linotype">
      <a:maj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Тема Office">
  <a:themeElements>
    <a:clrScheme name="Blue Red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Century Gothic-Palatino Linotype">
      <a:maj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A3F7D94069FF64A86F7DFF56D60E3BE" ma:contentTypeVersion="6" ma:contentTypeDescription="Create a new document." ma:contentTypeScope="" ma:versionID="c32302c77d4085ecf495bdddb7f5e889">
  <xsd:schema xmlns:xsd="http://www.w3.org/2001/XMLSchema" xmlns:xs="http://www.w3.org/2001/XMLSchema" xmlns:p="http://schemas.microsoft.com/office/2006/metadata/properties" xmlns:ns2="a4f35948-e619-41b3-aa29-22878b09cfd2" xmlns:ns3="40262f94-9f35-4ac3-9a90-690165a166b7" targetNamespace="http://schemas.microsoft.com/office/2006/metadata/properties" ma:root="true" ma:fieldsID="4ab5ae46be95f9d0be6107e8200be7a2" ns2:_="" ns3:_="">
    <xsd:import namespace="a4f35948-e619-41b3-aa29-22878b09cfd2"/>
    <xsd:import namespace="40262f94-9f35-4ac3-9a90-690165a166b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VSO_x0020_item_x0020_id" minOccurs="0"/>
                <xsd:element ref="ns3:Item_x0020_Details" minOccurs="0"/>
                <xsd:element ref="ns3:Template_x0020_details" minOccurs="0"/>
                <xsd:element ref="ns3:Assetid_x0020_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f35948-e619-41b3-aa29-22878b09cfd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262f94-9f35-4ac3-9a90-690165a166b7" elementFormDefault="qualified">
    <xsd:import namespace="http://schemas.microsoft.com/office/2006/documentManagement/types"/>
    <xsd:import namespace="http://schemas.microsoft.com/office/infopath/2007/PartnerControls"/>
    <xsd:element name="VSO_x0020_item_x0020_id" ma:index="10" nillable="true" ma:displayName="VSO item id" ma:description="Please add the bug number to refer to VSO items." ma:internalName="VSO_x0020_item_x0020_id">
      <xsd:simpleType>
        <xsd:restriction base="dms:Text">
          <xsd:maxLength value="255"/>
        </xsd:restriction>
      </xsd:simpleType>
    </xsd:element>
    <xsd:element name="Item_x0020_Details" ma:index="11" nillable="true" ma:displayName="Item Details" ma:internalName="Item_x0020_Details">
      <xsd:simpleType>
        <xsd:restriction base="dms:Note">
          <xsd:maxLength value="255"/>
        </xsd:restriction>
      </xsd:simpleType>
    </xsd:element>
    <xsd:element name="Template_x0020_details" ma:index="12" nillable="true" ma:displayName="Template details" ma:internalName="Template_x0020_details">
      <xsd:simpleType>
        <xsd:restriction base="dms:Text"/>
      </xsd:simpleType>
    </xsd:element>
    <xsd:element name="Assetid_x0020_" ma:index="13" nillable="true" ma:displayName="Assetid " ma:internalName="Assetid_x0020_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VSO_x0020_item_x0020_id xmlns="40262f94-9f35-4ac3-9a90-690165a166b7" xsi:nil="true"/>
    <Assetid_x0020_ xmlns="40262f94-9f35-4ac3-9a90-690165a166b7" xsi:nil="true"/>
    <Item_x0020_Details xmlns="40262f94-9f35-4ac3-9a90-690165a166b7" xsi:nil="true"/>
    <Template_x0020_details xmlns="40262f94-9f35-4ac3-9a90-690165a166b7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CB30B94-6D3B-4C91-947C-5EB8E8EFFE4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4f35948-e619-41b3-aa29-22878b09cfd2"/>
    <ds:schemaRef ds:uri="40262f94-9f35-4ac3-9a90-690165a166b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FFF1070-8794-47AC-90B7-1F2E078096FF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40262f94-9f35-4ac3-9a90-690165a166b7"/>
    <ds:schemaRef ds:uri="a4f35948-e619-41b3-aa29-22878b09cfd2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653E1689-1E09-4ADC-A5E7-6718BF79A8A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 бизнес-стратегии</Template>
  <TotalTime>99</TotalTime>
  <Words>1546</Words>
  <Application>Microsoft Office PowerPoint</Application>
  <PresentationFormat>Произвольный</PresentationFormat>
  <Paragraphs>197</Paragraphs>
  <Slides>20</Slides>
  <Notes>2</Notes>
  <HiddenSlides>0</HiddenSlides>
  <MMClips>1</MMClips>
  <ScaleCrop>false</ScaleCrop>
  <HeadingPairs>
    <vt:vector size="4" baseType="variant">
      <vt:variant>
        <vt:lpstr>Тема</vt:lpstr>
      </vt:variant>
      <vt:variant>
        <vt:i4>6</vt:i4>
      </vt:variant>
      <vt:variant>
        <vt:lpstr>Заголовки слайдов</vt:lpstr>
      </vt:variant>
      <vt:variant>
        <vt:i4>20</vt:i4>
      </vt:variant>
    </vt:vector>
  </HeadingPairs>
  <TitlesOfParts>
    <vt:vector size="26" baseType="lpstr">
      <vt:lpstr>Презентация бизнес-стратегии</vt:lpstr>
      <vt:lpstr>Тема Office</vt:lpstr>
      <vt:lpstr>1_Тема Office</vt:lpstr>
      <vt:lpstr>Оформление по умолчанию</vt:lpstr>
      <vt:lpstr>Ион (конференц-зал)</vt:lpstr>
      <vt:lpstr>2_Тема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Гематологическое отделение с блоком трансплантации костного мозга НИИФКИ</vt:lpstr>
      <vt:lpstr> Трансплантация СКК  ФГБУ НИИ клинической и экспериментальной иммунологии (EBMT group, CIC 376) ноябрь 1996 – 2020 гг (576 ТСКК) </vt:lpstr>
      <vt:lpstr>Отделение ревматологии</vt:lpstr>
      <vt:lpstr>Слайд 12</vt:lpstr>
      <vt:lpstr>Слайд 13</vt:lpstr>
      <vt:lpstr>Слайд 14</vt:lpstr>
      <vt:lpstr>3)Аллергодиагностика: Кроме лабораторной диагностики, с использованием разных тест-систем, используем скарификационные тесты </vt:lpstr>
      <vt:lpstr>4) Проведение АСИТ (Аллерген-специфической иммунотерапии)</vt:lpstr>
      <vt:lpstr>5) Лечение в дневном стационаре ( в системе ОМС): </vt:lpstr>
      <vt:lpstr>II направление работы научно-консультативного отдела:</vt:lpstr>
      <vt:lpstr>Laboratory Clinical Immunology,  Clinica of Immunopathology, Research Institute of Clinical Immunology, Novosibirsk, Russia</vt:lpstr>
      <vt:lpstr>Благодарим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Artem Strelnikov</dc:creator>
  <cp:lastModifiedBy>ГришинаЛВ</cp:lastModifiedBy>
  <cp:revision>8</cp:revision>
  <dcterms:created xsi:type="dcterms:W3CDTF">2021-02-02T04:14:25Z</dcterms:created>
  <dcterms:modified xsi:type="dcterms:W3CDTF">2021-02-08T04:36:09Z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74069400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